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402" r:id="rId2"/>
    <p:sldId id="417" r:id="rId3"/>
    <p:sldId id="465" r:id="rId4"/>
    <p:sldId id="466" r:id="rId5"/>
    <p:sldId id="418" r:id="rId6"/>
    <p:sldId id="457" r:id="rId7"/>
    <p:sldId id="458" r:id="rId8"/>
    <p:sldId id="459" r:id="rId9"/>
    <p:sldId id="456" r:id="rId10"/>
    <p:sldId id="460" r:id="rId11"/>
    <p:sldId id="461" r:id="rId12"/>
    <p:sldId id="462" r:id="rId13"/>
    <p:sldId id="463" r:id="rId14"/>
    <p:sldId id="46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6520075-C703-49D3-9A3B-C224429EC155}">
          <p14:sldIdLst>
            <p14:sldId id="402"/>
            <p14:sldId id="417"/>
            <p14:sldId id="465"/>
            <p14:sldId id="466"/>
            <p14:sldId id="418"/>
            <p14:sldId id="457"/>
            <p14:sldId id="458"/>
            <p14:sldId id="459"/>
            <p14:sldId id="456"/>
            <p14:sldId id="460"/>
            <p14:sldId id="461"/>
            <p14:sldId id="462"/>
            <p14:sldId id="463"/>
            <p14:sldId id="46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41" autoAdjust="0"/>
  </p:normalViewPr>
  <p:slideViewPr>
    <p:cSldViewPr snapToGrid="0">
      <p:cViewPr varScale="1">
        <p:scale>
          <a:sx n="78" d="100"/>
          <a:sy n="78" d="100"/>
        </p:scale>
        <p:origin x="850" y="6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03T16:58:18.190"/>
    </inkml:context>
    <inkml:brush xml:id="br0">
      <inkml:brushProperty name="width" value="0.05" units="cm"/>
      <inkml:brushProperty name="height" value="0.05" units="cm"/>
      <inkml:brushProperty name="color" value="#E71224"/>
    </inkml:brush>
  </inkml:definitions>
  <inkml:trace contextRef="#ctx0" brushRef="#br0">0 61 24575,'229'65'0,"-193"-58"0,0-1 0,1-2 0,-1-1 0,55-4 0,-56-4 0,-1-2 0,0-1 0,-1-2 0,37-16 0,30-8 0,-43 19 0,0 2 0,1 2 0,0 3 0,104 0 0,-118 9 0,0 2 0,-1 2 0,1 1 0,-1 3 0,0 1 0,-1 3 0,41 17 0,-37-11 0,1-2 0,0-2 0,74 12 0,7 6 47,-95-23-400,0-1 0,0-2 0,64 7 0,-74-14-6473</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03T16:58:20.334"/>
    </inkml:context>
    <inkml:brush xml:id="br0">
      <inkml:brushProperty name="width" value="0.05" units="cm"/>
      <inkml:brushProperty name="height" value="0.05" units="cm"/>
      <inkml:brushProperty name="color" value="#E71224"/>
    </inkml:brush>
  </inkml:definitions>
  <inkml:trace contextRef="#ctx0" brushRef="#br0">0 304 24575,'8'-1'0,"0"0"0,0 0 0,0-1 0,12-3 0,8-3 0,134-20 0,112-26 0,-255 47 0,-1 0 0,0-1 0,-1-1 0,0-1 0,0-1 0,28-23 0,-23 17 0,0 2 0,39-22 0,-41 28 0,0 1 0,1 1 0,0 0 0,1 2 0,0 0 0,-1 2 0,1 0 0,0 2 0,45 1 0,-39 3 0,0 2 0,0 0 0,0 2 0,-1 0 0,1 2 0,-2 2 0,34 16 0,-60-26 0,54 27 0,1-2 0,88 30 0,-117-51 0,0-1 0,0-1 0,0-2 0,0 0 0,0-1 0,32-6 0,-47 5-105,1-1 0,0-1 0,-1 0 0,0-1 0,0 0 0,0-1 0,0 0 0,-1-1 0,0 0 0,0 0 0,0-1 0,11-10 0,-3 0-6721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26T16:46:40.389"/>
    </inkml:context>
    <inkml:brush xml:id="br0">
      <inkml:brushProperty name="width" value="0.05" units="cm"/>
      <inkml:brushProperty name="height" value="0.05" units="cm"/>
    </inkml:brush>
  </inkml:definitions>
  <inkml:trace contextRef="#ctx0" brushRef="#br0">0 376 24575,'17'-8'0,"0"2"0,0 0 0,1 1 0,0 0 0,-1 2 0,30-3 0,-6 1 0,149-19 0,2 8 0,0 9 0,260 23 0,0-3 0,-446-13 0,-2 0 0,-1 0 0,1-1 0,-1 1 0,1 0 0,-1 1 0,1-1 0,-1 1 0,1-1 0,-1 1 0,0 0 0,1 0 0,-1 1 0,0-1 0,5 4 0,-7-5 0,-1 0 0,0 0 0,0 0 0,0 1 0,0-1 0,0 0 0,0 0 0,0 0 0,0 0 0,0 0 0,0 1 0,1-1 0,-1 0 0,0 0 0,0 0 0,0 0 0,0 1 0,0-1 0,0 0 0,0 0 0,0 0 0,0 0 0,0 1 0,-1-1 0,1 0 0,0 0 0,0 0 0,0 0 0,0 1 0,0-1 0,0 0 0,0 0 0,0 0 0,0 0 0,0 0 0,-1 1 0,1-1 0,0 0 0,0 0 0,0 0 0,0 0 0,0 0 0,-1 0 0,1 0 0,0 0 0,-12 5 0,-13-2 0,14-3 0,1-2 0,-1 1 0,0-1 0,1-1 0,0 0 0,0 0 0,0-1 0,0 0 0,0-1 0,-16-11 0,-8-7 0,-43-39 0,4-9 0,54 50 0,-2 1 0,-1 0 0,-31-22 0,35 33 0,0 1 0,-24-8 0,27 12 0,55 20 0,0-2 0,-2 2 0,0 1 0,-1 3 0,0 0 0,63 49 0,-76-51 0,1-1 0,0-2 0,2 0 0,-1-2 0,39 14 0,-38-16 0,-23-10 0,-1 1 0,1-1 0,-1 1 0,0 0 0,1 0 0,-1 0 0,0 0 0,0 1 0,0-1 0,0 1 0,-1 0 0,1 0 0,-1 0 0,4 5 0,-6-6 0,1 1 0,-1-1 0,1 0 0,-1 0 0,0 0 0,0 1 0,0-1 0,0 0 0,0 0 0,-1 0 0,1 1 0,-1-1 0,1 0 0,-1 0 0,0 0 0,0 0 0,0 0 0,0 0 0,0 0 0,0 0 0,0 0 0,-1-1 0,1 1 0,-1 0 0,1-1 0,-4 3 0,-12 11 0,1-2 0,-2 0 0,-25 14 0,19-12 0,-31 23 0,-8 18 0,-41 32 0,62-54-455,1 3 0,-44 52 0,65-65-6371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26T16:46:40.389"/>
    </inkml:context>
    <inkml:brush xml:id="br0">
      <inkml:brushProperty name="width" value="0.05" units="cm"/>
      <inkml:brushProperty name="height" value="0.05" units="cm"/>
    </inkml:brush>
  </inkml:definitions>
  <inkml:trace contextRef="#ctx0" brushRef="#br0">0 376 24575,'17'-8'0,"0"2"0,0 0 0,1 1 0,0 0 0,-1 2 0,30-3 0,-6 1 0,149-19 0,2 8 0,0 9 0,260 23 0,0-3 0,-446-13 0,-2 0 0,-1 0 0,1-1 0,-1 1 0,1 0 0,-1 1 0,1-1 0,-1 1 0,1-1 0,-1 1 0,0 0 0,1 0 0,-1 1 0,0-1 0,5 4 0,-7-5 0,-1 0 0,0 0 0,0 0 0,0 1 0,0-1 0,0 0 0,0 0 0,0 0 0,0 0 0,0 0 0,0 1 0,1-1 0,-1 0 0,0 0 0,0 0 0,0 0 0,0 1 0,0-1 0,0 0 0,0 0 0,0 0 0,0 0 0,0 1 0,-1-1 0,1 0 0,0 0 0,0 0 0,0 0 0,0 1 0,0-1 0,0 0 0,0 0 0,0 0 0,0 0 0,0 0 0,-1 1 0,1-1 0,0 0 0,0 0 0,0 0 0,0 0 0,0 0 0,-1 0 0,1 0 0,0 0 0,-12 5 0,-13-2 0,14-3 0,1-2 0,-1 1 0,0-1 0,1-1 0,0 0 0,0 0 0,0-1 0,0 0 0,0-1 0,-16-11 0,-8-7 0,-43-39 0,4-9 0,54 50 0,-2 1 0,-1 0 0,-31-22 0,35 33 0,0 1 0,-24-8 0,27 12 0,55 20 0,0-2 0,-2 2 0,0 1 0,-1 3 0,0 0 0,63 49 0,-76-51 0,1-1 0,0-2 0,2 0 0,-1-2 0,39 14 0,-38-16 0,-23-10 0,-1 1 0,1-1 0,-1 1 0,0 0 0,1 0 0,-1 0 0,0 0 0,0 1 0,0-1 0,0 1 0,-1 0 0,1 0 0,-1 0 0,4 5 0,-6-6 0,1 1 0,-1-1 0,1 0 0,-1 0 0,0 0 0,0 1 0,0-1 0,0 0 0,0 0 0,-1 0 0,1 1 0,-1-1 0,1 0 0,-1 0 0,0 0 0,0 0 0,0 0 0,0 0 0,0 0 0,0 0 0,0 0 0,-1-1 0,1 1 0,-1 0 0,1-1 0,-4 3 0,-12 11 0,1-2 0,-2 0 0,-25 14 0,19-12 0,-31 23 0,-8 18 0,-41 32 0,62-54-455,1 3 0,-44 52 0,65-65-6371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6E023C-E710-4699-B4A5-2414DADF858A}" type="datetimeFigureOut">
              <a:rPr lang="en-US" smtClean="0"/>
              <a:t>1/22/2024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2D358F-09DD-4479-B956-68322AB418D8}" type="slidenum">
              <a:rPr lang="en-US" smtClean="0"/>
              <a:t>‹#›</a:t>
            </a:fld>
            <a:endParaRPr lang="en-US"/>
          </a:p>
        </p:txBody>
      </p:sp>
    </p:spTree>
    <p:extLst>
      <p:ext uri="{BB962C8B-B14F-4D97-AF65-F5344CB8AC3E}">
        <p14:creationId xmlns:p14="http://schemas.microsoft.com/office/powerpoint/2010/main" val="4080467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2D358F-09DD-4479-B956-68322AB418D8}" type="slidenum">
              <a:rPr lang="en-US" smtClean="0"/>
              <a:t>8</a:t>
            </a:fld>
            <a:endParaRPr lang="en-US"/>
          </a:p>
        </p:txBody>
      </p:sp>
    </p:spTree>
    <p:extLst>
      <p:ext uri="{BB962C8B-B14F-4D97-AF65-F5344CB8AC3E}">
        <p14:creationId xmlns:p14="http://schemas.microsoft.com/office/powerpoint/2010/main" val="2384526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2D358F-09DD-4479-B956-68322AB418D8}" type="slidenum">
              <a:rPr lang="en-US" smtClean="0"/>
              <a:t>9</a:t>
            </a:fld>
            <a:endParaRPr lang="en-US"/>
          </a:p>
        </p:txBody>
      </p:sp>
    </p:spTree>
    <p:extLst>
      <p:ext uri="{BB962C8B-B14F-4D97-AF65-F5344CB8AC3E}">
        <p14:creationId xmlns:p14="http://schemas.microsoft.com/office/powerpoint/2010/main" val="3816681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2D358F-09DD-4479-B956-68322AB418D8}" type="slidenum">
              <a:rPr lang="en-US" smtClean="0"/>
              <a:t>10</a:t>
            </a:fld>
            <a:endParaRPr lang="en-US"/>
          </a:p>
        </p:txBody>
      </p:sp>
    </p:spTree>
    <p:extLst>
      <p:ext uri="{BB962C8B-B14F-4D97-AF65-F5344CB8AC3E}">
        <p14:creationId xmlns:p14="http://schemas.microsoft.com/office/powerpoint/2010/main" val="3879346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2D358F-09DD-4479-B956-68322AB418D8}" type="slidenum">
              <a:rPr lang="en-US" smtClean="0"/>
              <a:t>11</a:t>
            </a:fld>
            <a:endParaRPr lang="en-US"/>
          </a:p>
        </p:txBody>
      </p:sp>
    </p:spTree>
    <p:extLst>
      <p:ext uri="{BB962C8B-B14F-4D97-AF65-F5344CB8AC3E}">
        <p14:creationId xmlns:p14="http://schemas.microsoft.com/office/powerpoint/2010/main" val="13048111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2D358F-09DD-4479-B956-68322AB418D8}" type="slidenum">
              <a:rPr lang="en-US" smtClean="0"/>
              <a:t>12</a:t>
            </a:fld>
            <a:endParaRPr lang="en-US"/>
          </a:p>
        </p:txBody>
      </p:sp>
    </p:spTree>
    <p:extLst>
      <p:ext uri="{BB962C8B-B14F-4D97-AF65-F5344CB8AC3E}">
        <p14:creationId xmlns:p14="http://schemas.microsoft.com/office/powerpoint/2010/main" val="1962789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2D358F-09DD-4479-B956-68322AB418D8}" type="slidenum">
              <a:rPr lang="en-US" smtClean="0"/>
              <a:t>13</a:t>
            </a:fld>
            <a:endParaRPr lang="en-US"/>
          </a:p>
        </p:txBody>
      </p:sp>
    </p:spTree>
    <p:extLst>
      <p:ext uri="{BB962C8B-B14F-4D97-AF65-F5344CB8AC3E}">
        <p14:creationId xmlns:p14="http://schemas.microsoft.com/office/powerpoint/2010/main" val="10632762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2D358F-09DD-4479-B956-68322AB418D8}" type="slidenum">
              <a:rPr lang="en-US" smtClean="0"/>
              <a:t>14</a:t>
            </a:fld>
            <a:endParaRPr lang="en-US"/>
          </a:p>
        </p:txBody>
      </p:sp>
    </p:spTree>
    <p:extLst>
      <p:ext uri="{BB962C8B-B14F-4D97-AF65-F5344CB8AC3E}">
        <p14:creationId xmlns:p14="http://schemas.microsoft.com/office/powerpoint/2010/main" val="1723023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CCD4E-0669-74B3-AF9B-D07BF8DFE74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245EEE-B18D-7D4F-BB58-F92ACA56064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E52A2CE-EFF2-4E90-00A5-ED6E66A6F4FD}"/>
              </a:ext>
            </a:extLst>
          </p:cNvPr>
          <p:cNvSpPr>
            <a:spLocks noGrp="1"/>
          </p:cNvSpPr>
          <p:nvPr>
            <p:ph type="dt" sz="half" idx="10"/>
          </p:nvPr>
        </p:nvSpPr>
        <p:spPr/>
        <p:txBody>
          <a:bodyPr/>
          <a:lstStyle/>
          <a:p>
            <a:fld id="{84E53C2F-C12C-440E-9C25-D2FE4B0EDDF7}" type="datetimeFigureOut">
              <a:rPr lang="en-US" smtClean="0"/>
              <a:t>1/22/2024</a:t>
            </a:fld>
            <a:endParaRPr lang="en-US"/>
          </a:p>
        </p:txBody>
      </p:sp>
      <p:sp>
        <p:nvSpPr>
          <p:cNvPr id="5" name="Footer Placeholder 4">
            <a:extLst>
              <a:ext uri="{FF2B5EF4-FFF2-40B4-BE49-F238E27FC236}">
                <a16:creationId xmlns:a16="http://schemas.microsoft.com/office/drawing/2014/main" id="{DC5B5255-974B-297A-780A-C5AD27177D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A58C70-1A52-D1F2-BC46-3A51AB06EEE1}"/>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524843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A8A15-A845-13C4-99CB-ECFD4EC8387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54A2B2-CE24-23B4-B9FD-E0EC48669D9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1C3CC1-1913-6F57-EFCB-46CF0CDD2F5A}"/>
              </a:ext>
            </a:extLst>
          </p:cNvPr>
          <p:cNvSpPr>
            <a:spLocks noGrp="1"/>
          </p:cNvSpPr>
          <p:nvPr>
            <p:ph type="dt" sz="half" idx="10"/>
          </p:nvPr>
        </p:nvSpPr>
        <p:spPr/>
        <p:txBody>
          <a:bodyPr/>
          <a:lstStyle/>
          <a:p>
            <a:fld id="{84E53C2F-C12C-440E-9C25-D2FE4B0EDDF7}" type="datetimeFigureOut">
              <a:rPr lang="en-US" smtClean="0"/>
              <a:t>1/22/2024</a:t>
            </a:fld>
            <a:endParaRPr lang="en-US"/>
          </a:p>
        </p:txBody>
      </p:sp>
      <p:sp>
        <p:nvSpPr>
          <p:cNvPr id="5" name="Footer Placeholder 4">
            <a:extLst>
              <a:ext uri="{FF2B5EF4-FFF2-40B4-BE49-F238E27FC236}">
                <a16:creationId xmlns:a16="http://schemas.microsoft.com/office/drawing/2014/main" id="{0CEDC690-4656-F586-F9A3-8E487CDE39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AC536B-B5A5-71CD-FB46-2016B07FF1B3}"/>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2616394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849D4F-0228-EC67-F239-080FBCC48CA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4EA6766-6BEC-9E51-E2A4-0D423029681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A5BC4A-7D87-49C6-47F1-70B511CF625C}"/>
              </a:ext>
            </a:extLst>
          </p:cNvPr>
          <p:cNvSpPr>
            <a:spLocks noGrp="1"/>
          </p:cNvSpPr>
          <p:nvPr>
            <p:ph type="dt" sz="half" idx="10"/>
          </p:nvPr>
        </p:nvSpPr>
        <p:spPr/>
        <p:txBody>
          <a:bodyPr/>
          <a:lstStyle/>
          <a:p>
            <a:fld id="{84E53C2F-C12C-440E-9C25-D2FE4B0EDDF7}" type="datetimeFigureOut">
              <a:rPr lang="en-US" smtClean="0"/>
              <a:t>1/22/2024</a:t>
            </a:fld>
            <a:endParaRPr lang="en-US"/>
          </a:p>
        </p:txBody>
      </p:sp>
      <p:sp>
        <p:nvSpPr>
          <p:cNvPr id="5" name="Footer Placeholder 4">
            <a:extLst>
              <a:ext uri="{FF2B5EF4-FFF2-40B4-BE49-F238E27FC236}">
                <a16:creationId xmlns:a16="http://schemas.microsoft.com/office/drawing/2014/main" id="{2AF6796A-3DD7-DDBA-A9AB-67DDF48012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8C7D66-6651-88BF-38A2-837BAD3A7150}"/>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2991775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871E8-4AC3-B285-A065-5ECC48569B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CA8F14-20A6-618D-1128-CA9BAACD450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05BF08-DC25-6FD0-2FD3-436F4E2B81F7}"/>
              </a:ext>
            </a:extLst>
          </p:cNvPr>
          <p:cNvSpPr>
            <a:spLocks noGrp="1"/>
          </p:cNvSpPr>
          <p:nvPr>
            <p:ph type="dt" sz="half" idx="10"/>
          </p:nvPr>
        </p:nvSpPr>
        <p:spPr/>
        <p:txBody>
          <a:bodyPr/>
          <a:lstStyle/>
          <a:p>
            <a:fld id="{84E53C2F-C12C-440E-9C25-D2FE4B0EDDF7}" type="datetimeFigureOut">
              <a:rPr lang="en-US" smtClean="0"/>
              <a:t>1/22/2024</a:t>
            </a:fld>
            <a:endParaRPr lang="en-US"/>
          </a:p>
        </p:txBody>
      </p:sp>
      <p:sp>
        <p:nvSpPr>
          <p:cNvPr id="5" name="Footer Placeholder 4">
            <a:extLst>
              <a:ext uri="{FF2B5EF4-FFF2-40B4-BE49-F238E27FC236}">
                <a16:creationId xmlns:a16="http://schemas.microsoft.com/office/drawing/2014/main" id="{81B7C16F-975B-F54A-2B1B-96FDD2B10B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6033E0-8EA2-C135-3A34-6EDFF27F05E4}"/>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745405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0572D-4C07-95DF-2D12-E2F913022C0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958792-2346-F2C9-2AA7-0FDC618D9B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D3D322-991D-065F-E602-60B849DBBCE4}"/>
              </a:ext>
            </a:extLst>
          </p:cNvPr>
          <p:cNvSpPr>
            <a:spLocks noGrp="1"/>
          </p:cNvSpPr>
          <p:nvPr>
            <p:ph type="dt" sz="half" idx="10"/>
          </p:nvPr>
        </p:nvSpPr>
        <p:spPr/>
        <p:txBody>
          <a:bodyPr/>
          <a:lstStyle/>
          <a:p>
            <a:fld id="{84E53C2F-C12C-440E-9C25-D2FE4B0EDDF7}" type="datetimeFigureOut">
              <a:rPr lang="en-US" smtClean="0"/>
              <a:t>1/22/2024</a:t>
            </a:fld>
            <a:endParaRPr lang="en-US"/>
          </a:p>
        </p:txBody>
      </p:sp>
      <p:sp>
        <p:nvSpPr>
          <p:cNvPr id="5" name="Footer Placeholder 4">
            <a:extLst>
              <a:ext uri="{FF2B5EF4-FFF2-40B4-BE49-F238E27FC236}">
                <a16:creationId xmlns:a16="http://schemas.microsoft.com/office/drawing/2014/main" id="{4DF38D08-38D2-4A4D-4354-E181482C3E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217063-4EFE-4F0C-89D5-7054F6412B9E}"/>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3732199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E6C87-EE63-0F72-18E7-92202BBDEDD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F924E3-6E74-2D41-7FDE-9835222C368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3CE9499-682D-AA55-BB18-796329B0B5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7E4F383-1A09-992A-03F0-914E82808C45}"/>
              </a:ext>
            </a:extLst>
          </p:cNvPr>
          <p:cNvSpPr>
            <a:spLocks noGrp="1"/>
          </p:cNvSpPr>
          <p:nvPr>
            <p:ph type="dt" sz="half" idx="10"/>
          </p:nvPr>
        </p:nvSpPr>
        <p:spPr/>
        <p:txBody>
          <a:bodyPr/>
          <a:lstStyle/>
          <a:p>
            <a:fld id="{84E53C2F-C12C-440E-9C25-D2FE4B0EDDF7}" type="datetimeFigureOut">
              <a:rPr lang="en-US" smtClean="0"/>
              <a:t>1/22/2024</a:t>
            </a:fld>
            <a:endParaRPr lang="en-US"/>
          </a:p>
        </p:txBody>
      </p:sp>
      <p:sp>
        <p:nvSpPr>
          <p:cNvPr id="6" name="Footer Placeholder 5">
            <a:extLst>
              <a:ext uri="{FF2B5EF4-FFF2-40B4-BE49-F238E27FC236}">
                <a16:creationId xmlns:a16="http://schemas.microsoft.com/office/drawing/2014/main" id="{94DBAC3B-B01F-D3A0-EE54-60C50D9CAF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DBB9E0-C1E1-69FD-11F5-CEAA3DFF2828}"/>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297770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7647F-0159-FDDF-F638-F1B0A155B65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758EA40-0307-AC7F-D305-B190D0B6C8D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6AA521-FAC4-6D74-D018-6FAAE2EBC28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CD7CBD6-522D-0C3C-FD7E-53E39A2035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32AAD82-7206-1A51-17CD-70FB67077B6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73211B6-8304-F792-80B4-EADA051B69F1}"/>
              </a:ext>
            </a:extLst>
          </p:cNvPr>
          <p:cNvSpPr>
            <a:spLocks noGrp="1"/>
          </p:cNvSpPr>
          <p:nvPr>
            <p:ph type="dt" sz="half" idx="10"/>
          </p:nvPr>
        </p:nvSpPr>
        <p:spPr/>
        <p:txBody>
          <a:bodyPr/>
          <a:lstStyle/>
          <a:p>
            <a:fld id="{84E53C2F-C12C-440E-9C25-D2FE4B0EDDF7}" type="datetimeFigureOut">
              <a:rPr lang="en-US" smtClean="0"/>
              <a:t>1/22/2024</a:t>
            </a:fld>
            <a:endParaRPr lang="en-US"/>
          </a:p>
        </p:txBody>
      </p:sp>
      <p:sp>
        <p:nvSpPr>
          <p:cNvPr id="8" name="Footer Placeholder 7">
            <a:extLst>
              <a:ext uri="{FF2B5EF4-FFF2-40B4-BE49-F238E27FC236}">
                <a16:creationId xmlns:a16="http://schemas.microsoft.com/office/drawing/2014/main" id="{4EBE0804-937B-E6B6-94C9-2F04AB52501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1118F94-2B0F-EA47-D72B-237332DD1E65}"/>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41713292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5D9BB-BE16-3A99-F4D9-E6F431E571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AD240B9-046F-CE16-C9BD-EDF214E82EB8}"/>
              </a:ext>
            </a:extLst>
          </p:cNvPr>
          <p:cNvSpPr>
            <a:spLocks noGrp="1"/>
          </p:cNvSpPr>
          <p:nvPr>
            <p:ph type="dt" sz="half" idx="10"/>
          </p:nvPr>
        </p:nvSpPr>
        <p:spPr/>
        <p:txBody>
          <a:bodyPr/>
          <a:lstStyle/>
          <a:p>
            <a:fld id="{84E53C2F-C12C-440E-9C25-D2FE4B0EDDF7}" type="datetimeFigureOut">
              <a:rPr lang="en-US" smtClean="0"/>
              <a:t>1/22/2024</a:t>
            </a:fld>
            <a:endParaRPr lang="en-US"/>
          </a:p>
        </p:txBody>
      </p:sp>
      <p:sp>
        <p:nvSpPr>
          <p:cNvPr id="4" name="Footer Placeholder 3">
            <a:extLst>
              <a:ext uri="{FF2B5EF4-FFF2-40B4-BE49-F238E27FC236}">
                <a16:creationId xmlns:a16="http://schemas.microsoft.com/office/drawing/2014/main" id="{EA8BFF95-8C78-452C-07D6-1AF184BF3AB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8EA7A3C-B088-014C-4C67-428D6F1EF7F9}"/>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2972408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9C87BA-1D1A-FF65-A1CD-D492549FF8DB}"/>
              </a:ext>
            </a:extLst>
          </p:cNvPr>
          <p:cNvSpPr>
            <a:spLocks noGrp="1"/>
          </p:cNvSpPr>
          <p:nvPr>
            <p:ph type="dt" sz="half" idx="10"/>
          </p:nvPr>
        </p:nvSpPr>
        <p:spPr/>
        <p:txBody>
          <a:bodyPr/>
          <a:lstStyle/>
          <a:p>
            <a:fld id="{84E53C2F-C12C-440E-9C25-D2FE4B0EDDF7}" type="datetimeFigureOut">
              <a:rPr lang="en-US" smtClean="0"/>
              <a:t>1/22/2024</a:t>
            </a:fld>
            <a:endParaRPr lang="en-US"/>
          </a:p>
        </p:txBody>
      </p:sp>
      <p:sp>
        <p:nvSpPr>
          <p:cNvPr id="3" name="Footer Placeholder 2">
            <a:extLst>
              <a:ext uri="{FF2B5EF4-FFF2-40B4-BE49-F238E27FC236}">
                <a16:creationId xmlns:a16="http://schemas.microsoft.com/office/drawing/2014/main" id="{4478F084-29F8-CF71-1AB0-2FDECE756B5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495F685-A0C1-157B-823A-8C7A0934E092}"/>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922285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606BD-97BA-A945-2899-067C7212C2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9F27252-C677-0FAD-0DDA-AA43CCD847A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3AAFD1-1FAA-3805-B1EF-AA6627A68A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340D12-68B2-4BCE-7637-281E574014D6}"/>
              </a:ext>
            </a:extLst>
          </p:cNvPr>
          <p:cNvSpPr>
            <a:spLocks noGrp="1"/>
          </p:cNvSpPr>
          <p:nvPr>
            <p:ph type="dt" sz="half" idx="10"/>
          </p:nvPr>
        </p:nvSpPr>
        <p:spPr/>
        <p:txBody>
          <a:bodyPr/>
          <a:lstStyle/>
          <a:p>
            <a:fld id="{84E53C2F-C12C-440E-9C25-D2FE4B0EDDF7}" type="datetimeFigureOut">
              <a:rPr lang="en-US" smtClean="0"/>
              <a:t>1/22/2024</a:t>
            </a:fld>
            <a:endParaRPr lang="en-US"/>
          </a:p>
        </p:txBody>
      </p:sp>
      <p:sp>
        <p:nvSpPr>
          <p:cNvPr id="6" name="Footer Placeholder 5">
            <a:extLst>
              <a:ext uri="{FF2B5EF4-FFF2-40B4-BE49-F238E27FC236}">
                <a16:creationId xmlns:a16="http://schemas.microsoft.com/office/drawing/2014/main" id="{6B6FAB91-5926-3E50-153D-58079A5836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062A33-AD04-3E47-2FC7-1AA845487F7B}"/>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049438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2BD63-4318-D50D-8962-D18A7A888B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5E36796-15EF-70AD-4C89-A101ECF22E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3549DC1-1112-1356-E1B1-39D6A0C455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42242C-78EB-FBA5-975B-F52AB134A37F}"/>
              </a:ext>
            </a:extLst>
          </p:cNvPr>
          <p:cNvSpPr>
            <a:spLocks noGrp="1"/>
          </p:cNvSpPr>
          <p:nvPr>
            <p:ph type="dt" sz="half" idx="10"/>
          </p:nvPr>
        </p:nvSpPr>
        <p:spPr/>
        <p:txBody>
          <a:bodyPr/>
          <a:lstStyle/>
          <a:p>
            <a:fld id="{84E53C2F-C12C-440E-9C25-D2FE4B0EDDF7}" type="datetimeFigureOut">
              <a:rPr lang="en-US" smtClean="0"/>
              <a:t>1/22/2024</a:t>
            </a:fld>
            <a:endParaRPr lang="en-US"/>
          </a:p>
        </p:txBody>
      </p:sp>
      <p:sp>
        <p:nvSpPr>
          <p:cNvPr id="6" name="Footer Placeholder 5">
            <a:extLst>
              <a:ext uri="{FF2B5EF4-FFF2-40B4-BE49-F238E27FC236}">
                <a16:creationId xmlns:a16="http://schemas.microsoft.com/office/drawing/2014/main" id="{6E73C663-1975-9517-1426-65832A82724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3BCB4D-63EF-3C6E-FDF0-2BE7C6DC8AFE}"/>
              </a:ext>
            </a:extLst>
          </p:cNvPr>
          <p:cNvSpPr>
            <a:spLocks noGrp="1"/>
          </p:cNvSpPr>
          <p:nvPr>
            <p:ph type="sldNum" sz="quarter" idx="12"/>
          </p:nvPr>
        </p:nvSpPr>
        <p:spPr/>
        <p:txBody>
          <a:bodyPr/>
          <a:lstStyle/>
          <a:p>
            <a:fld id="{FA3A20E6-614B-4207-92E0-2D1639730928}" type="slidenum">
              <a:rPr lang="en-US" smtClean="0"/>
              <a:t>‹#›</a:t>
            </a:fld>
            <a:endParaRPr lang="en-US"/>
          </a:p>
        </p:txBody>
      </p:sp>
    </p:spTree>
    <p:extLst>
      <p:ext uri="{BB962C8B-B14F-4D97-AF65-F5344CB8AC3E}">
        <p14:creationId xmlns:p14="http://schemas.microsoft.com/office/powerpoint/2010/main" val="1405095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77DCB9-6ED3-AAFC-4D3E-5A7ADDA509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8CF9E0F-9793-0F6A-343F-D5240DD248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CA7A9B-B6F3-200F-579B-2C12356C86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53C2F-C12C-440E-9C25-D2FE4B0EDDF7}" type="datetimeFigureOut">
              <a:rPr lang="en-US" smtClean="0"/>
              <a:t>1/22/2024</a:t>
            </a:fld>
            <a:endParaRPr lang="en-US"/>
          </a:p>
        </p:txBody>
      </p:sp>
      <p:sp>
        <p:nvSpPr>
          <p:cNvPr id="5" name="Footer Placeholder 4">
            <a:extLst>
              <a:ext uri="{FF2B5EF4-FFF2-40B4-BE49-F238E27FC236}">
                <a16:creationId xmlns:a16="http://schemas.microsoft.com/office/drawing/2014/main" id="{99676ADC-A8AB-FE97-F2AE-D22E0F2D70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9549820-1D97-7AAD-C35A-99D2D04D7B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3A20E6-614B-4207-92E0-2D1639730928}" type="slidenum">
              <a:rPr lang="en-US" smtClean="0"/>
              <a:t>‹#›</a:t>
            </a:fld>
            <a:endParaRPr lang="en-US"/>
          </a:p>
        </p:txBody>
      </p:sp>
    </p:spTree>
    <p:extLst>
      <p:ext uri="{BB962C8B-B14F-4D97-AF65-F5344CB8AC3E}">
        <p14:creationId xmlns:p14="http://schemas.microsoft.com/office/powerpoint/2010/main" val="38768860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emf"/><Relationship Id="rId4" Type="http://schemas.openxmlformats.org/officeDocument/2006/relationships/oleObject" Target="../embeddings/oleObject15.bin"/></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37.emf"/><Relationship Id="rId4" Type="http://schemas.openxmlformats.org/officeDocument/2006/relationships/oleObject" Target="../embeddings/oleObject16.bin"/></Relationships>
</file>

<file path=ppt/slides/_rels/slide14.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4.png"/><Relationship Id="rId7" Type="http://schemas.openxmlformats.org/officeDocument/2006/relationships/image" Target="../media/image40.emf"/><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oleObject" Target="../embeddings/oleObject18.bin"/><Relationship Id="rId5" Type="http://schemas.openxmlformats.org/officeDocument/2006/relationships/image" Target="../media/image39.wmf"/><Relationship Id="rId4" Type="http://schemas.openxmlformats.org/officeDocument/2006/relationships/oleObject" Target="../embeddings/oleObject17.bin"/></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customXml" Target="../ink/ink2.xml"/><Relationship Id="rId5" Type="http://schemas.openxmlformats.org/officeDocument/2006/relationships/image" Target="../media/image3.png"/><Relationship Id="rId4" Type="http://schemas.openxmlformats.org/officeDocument/2006/relationships/customXml" Target="../ink/ink1.xm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6.wmf"/><Relationship Id="rId7" Type="http://schemas.openxmlformats.org/officeDocument/2006/relationships/image" Target="../media/image9.png"/><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image" Target="../media/image8.wmf"/><Relationship Id="rId5" Type="http://schemas.openxmlformats.org/officeDocument/2006/relationships/oleObject" Target="../embeddings/oleObject2.bin"/><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image" Target="../media/image10.wmf"/><Relationship Id="rId7" Type="http://schemas.openxmlformats.org/officeDocument/2006/relationships/image" Target="../media/image13.png"/><Relationship Id="rId2" Type="http://schemas.openxmlformats.org/officeDocument/2006/relationships/oleObject" Target="../embeddings/oleObject3.bin"/><Relationship Id="rId1" Type="http://schemas.openxmlformats.org/officeDocument/2006/relationships/slideLayout" Target="../slideLayouts/slideLayout7.xml"/><Relationship Id="rId6" Type="http://schemas.openxmlformats.org/officeDocument/2006/relationships/image" Target="../media/image12.wmf"/><Relationship Id="rId11" Type="http://schemas.openxmlformats.org/officeDocument/2006/relationships/image" Target="../media/image5.png"/><Relationship Id="rId5" Type="http://schemas.openxmlformats.org/officeDocument/2006/relationships/oleObject" Target="../embeddings/oleObject4.bin"/><Relationship Id="rId10" Type="http://schemas.openxmlformats.org/officeDocument/2006/relationships/image" Target="../media/image9.png"/><Relationship Id="rId4" Type="http://schemas.openxmlformats.org/officeDocument/2006/relationships/image" Target="../media/image11.png"/><Relationship Id="rId9" Type="http://schemas.openxmlformats.org/officeDocument/2006/relationships/image" Target="../media/image14.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emf"/></Relationships>
</file>

<file path=ppt/slides/_rels/slide6.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19.png"/><Relationship Id="rId7" Type="http://schemas.openxmlformats.org/officeDocument/2006/relationships/customXml" Target="../ink/ink3.xml"/><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wmf"/><Relationship Id="rId4" Type="http://schemas.openxmlformats.org/officeDocument/2006/relationships/oleObject" Target="../embeddings/oleObject7.bin"/></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2.wmf"/><Relationship Id="rId7" Type="http://schemas.openxmlformats.org/officeDocument/2006/relationships/image" Target="../media/image24.png"/><Relationship Id="rId2" Type="http://schemas.openxmlformats.org/officeDocument/2006/relationships/oleObject" Target="../embeddings/oleObject8.bin"/><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51.png"/><Relationship Id="rId4" Type="http://schemas.openxmlformats.org/officeDocument/2006/relationships/customXml" Target="../ink/ink4.xml"/></Relationships>
</file>

<file path=ppt/slides/_rels/slide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6.png"/><Relationship Id="rId7" Type="http://schemas.openxmlformats.org/officeDocument/2006/relationships/image" Target="../media/image28.w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oleObject" Target="../embeddings/oleObject10.bin"/><Relationship Id="rId5" Type="http://schemas.openxmlformats.org/officeDocument/2006/relationships/image" Target="../media/image27.emf"/><Relationship Id="rId4" Type="http://schemas.openxmlformats.org/officeDocument/2006/relationships/oleObject" Target="../embeddings/oleObject9.bin"/></Relationships>
</file>

<file path=ppt/slides/_rels/slide9.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11.bin"/><Relationship Id="rId7" Type="http://schemas.openxmlformats.org/officeDocument/2006/relationships/oleObject" Target="../embeddings/oleObject13.bin"/><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1.emf"/><Relationship Id="rId5" Type="http://schemas.openxmlformats.org/officeDocument/2006/relationships/oleObject" Target="../embeddings/oleObject12.bin"/><Relationship Id="rId10" Type="http://schemas.openxmlformats.org/officeDocument/2006/relationships/image" Target="../media/image33.wmf"/><Relationship Id="rId4" Type="http://schemas.openxmlformats.org/officeDocument/2006/relationships/image" Target="../media/image30.wmf"/><Relationship Id="rId9" Type="http://schemas.openxmlformats.org/officeDocument/2006/relationships/oleObject" Target="../embeddings/oleObject1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BF715A-CFF1-4E1D-8CE8-2B281A32E719}"/>
              </a:ext>
            </a:extLst>
          </p:cNvPr>
          <p:cNvSpPr txBox="1"/>
          <p:nvPr/>
        </p:nvSpPr>
        <p:spPr>
          <a:xfrm>
            <a:off x="3994951" y="305872"/>
            <a:ext cx="338239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solidFill>
                  <a:srgbClr val="FF0000"/>
                </a:solidFill>
                <a:effectLst/>
                <a:uLnTx/>
                <a:uFillTx/>
                <a:latin typeface="Calibri" panose="020F0502020204030204"/>
                <a:ea typeface="+mn-ea"/>
                <a:cs typeface="+mn-cs"/>
              </a:rPr>
              <a:t>Data Science</a:t>
            </a:r>
          </a:p>
        </p:txBody>
      </p:sp>
      <p:sp>
        <p:nvSpPr>
          <p:cNvPr id="2" name="TextBox 1">
            <a:extLst>
              <a:ext uri="{FF2B5EF4-FFF2-40B4-BE49-F238E27FC236}">
                <a16:creationId xmlns:a16="http://schemas.microsoft.com/office/drawing/2014/main" id="{1D269885-06E4-EA31-8169-D0B7480C8A8D}"/>
              </a:ext>
            </a:extLst>
          </p:cNvPr>
          <p:cNvSpPr txBox="1"/>
          <p:nvPr/>
        </p:nvSpPr>
        <p:spPr>
          <a:xfrm>
            <a:off x="511278" y="1523999"/>
            <a:ext cx="9527458" cy="1754326"/>
          </a:xfrm>
          <a:prstGeom prst="rect">
            <a:avLst/>
          </a:prstGeom>
          <a:noFill/>
        </p:spPr>
        <p:txBody>
          <a:bodyPr wrap="square" rtlCol="0">
            <a:spAutoFit/>
          </a:bodyPr>
          <a:lstStyle/>
          <a:p>
            <a:r>
              <a:rPr lang="en-US"/>
              <a:t>There are various types of model building of general interest in ML.</a:t>
            </a:r>
          </a:p>
          <a:p>
            <a:pPr marL="342900" indent="-342900">
              <a:buAutoNum type="arabicPeriod"/>
            </a:pPr>
            <a:r>
              <a:rPr lang="en-US"/>
              <a:t>Regression – to predict numerical values</a:t>
            </a:r>
          </a:p>
          <a:p>
            <a:pPr marL="342900" indent="-342900">
              <a:buAutoNum type="arabicPeriod"/>
            </a:pPr>
            <a:r>
              <a:rPr lang="en-US"/>
              <a:t>Classification – to predict categorical values (some overlap with Regression here)</a:t>
            </a:r>
          </a:p>
          <a:p>
            <a:pPr marL="342900" indent="-342900">
              <a:buAutoNum type="arabicPeriod"/>
            </a:pPr>
            <a:r>
              <a:rPr lang="en-US"/>
              <a:t>Recommendation – to recommend stuff to someone based on various characteristics.</a:t>
            </a:r>
          </a:p>
          <a:p>
            <a:pPr marL="342900" indent="-342900">
              <a:buFontTx/>
              <a:buAutoNum type="arabicPeriod"/>
            </a:pPr>
            <a:r>
              <a:rPr lang="en-US"/>
              <a:t>Clustering – to group observations into similar-looking groups.</a:t>
            </a:r>
          </a:p>
          <a:p>
            <a:endParaRPr lang="en-US"/>
          </a:p>
        </p:txBody>
      </p:sp>
      <p:sp>
        <p:nvSpPr>
          <p:cNvPr id="4" name="TextBox 3">
            <a:extLst>
              <a:ext uri="{FF2B5EF4-FFF2-40B4-BE49-F238E27FC236}">
                <a16:creationId xmlns:a16="http://schemas.microsoft.com/office/drawing/2014/main" id="{C6973FA7-2E1F-90BD-93F9-40454194AA1A}"/>
              </a:ext>
            </a:extLst>
          </p:cNvPr>
          <p:cNvSpPr txBox="1"/>
          <p:nvPr/>
        </p:nvSpPr>
        <p:spPr>
          <a:xfrm>
            <a:off x="589935" y="3637935"/>
            <a:ext cx="8082117" cy="646331"/>
          </a:xfrm>
          <a:prstGeom prst="rect">
            <a:avLst/>
          </a:prstGeom>
          <a:noFill/>
          <a:ln w="19050">
            <a:solidFill>
              <a:srgbClr val="002060"/>
            </a:solidFill>
          </a:ln>
        </p:spPr>
        <p:txBody>
          <a:bodyPr wrap="square" rtlCol="0">
            <a:spAutoFit/>
          </a:bodyPr>
          <a:lstStyle/>
          <a:p>
            <a:r>
              <a:rPr lang="en-US"/>
              <a:t>could say that Data Science is kind of like ‘the art of induction’.  We trying to find the general rules, patterns, etc., that underlie the outcomes of all these experiments.  </a:t>
            </a:r>
          </a:p>
        </p:txBody>
      </p:sp>
    </p:spTree>
    <p:extLst>
      <p:ext uri="{BB962C8B-B14F-4D97-AF65-F5344CB8AC3E}">
        <p14:creationId xmlns:p14="http://schemas.microsoft.com/office/powerpoint/2010/main" val="2320038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294963" y="986875"/>
            <a:ext cx="3293812" cy="338554"/>
          </a:xfrm>
          <a:prstGeom prst="rect">
            <a:avLst/>
          </a:prstGeom>
          <a:noFill/>
        </p:spPr>
        <p:txBody>
          <a:bodyPr wrap="square" rtlCol="0">
            <a:spAutoFit/>
          </a:bodyPr>
          <a:lstStyle/>
          <a:p>
            <a:r>
              <a:rPr lang="en-US" sz="1600"/>
              <a:t>Suppose we have a table like this: </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3087328" y="103517"/>
            <a:ext cx="6292645" cy="584775"/>
          </a:xfrm>
          <a:prstGeom prst="rect">
            <a:avLst/>
          </a:prstGeom>
          <a:noFill/>
        </p:spPr>
        <p:txBody>
          <a:bodyPr wrap="square" rtlCol="0">
            <a:spAutoFit/>
          </a:bodyPr>
          <a:lstStyle/>
          <a:p>
            <a:r>
              <a:rPr lang="en-US" sz="3200" b="1" u="sng"/>
              <a:t>Label, One-Hot, Target Encoding</a:t>
            </a:r>
          </a:p>
        </p:txBody>
      </p:sp>
      <p:pic>
        <p:nvPicPr>
          <p:cNvPr id="3" name="Picture 2">
            <a:extLst>
              <a:ext uri="{FF2B5EF4-FFF2-40B4-BE49-F238E27FC236}">
                <a16:creationId xmlns:a16="http://schemas.microsoft.com/office/drawing/2014/main" id="{6C62731A-392A-ED8D-EEA8-7E10591E0C3F}"/>
              </a:ext>
            </a:extLst>
          </p:cNvPr>
          <p:cNvPicPr>
            <a:picLocks noChangeAspect="1"/>
          </p:cNvPicPr>
          <p:nvPr/>
        </p:nvPicPr>
        <p:blipFill>
          <a:blip r:embed="rId3"/>
          <a:stretch>
            <a:fillRect/>
          </a:stretch>
        </p:blipFill>
        <p:spPr>
          <a:xfrm>
            <a:off x="380983" y="1453922"/>
            <a:ext cx="4364763" cy="1541501"/>
          </a:xfrm>
          <a:prstGeom prst="rect">
            <a:avLst/>
          </a:prstGeom>
        </p:spPr>
      </p:pic>
      <p:sp>
        <p:nvSpPr>
          <p:cNvPr id="4" name="TextBox 3">
            <a:extLst>
              <a:ext uri="{FF2B5EF4-FFF2-40B4-BE49-F238E27FC236}">
                <a16:creationId xmlns:a16="http://schemas.microsoft.com/office/drawing/2014/main" id="{8733CA12-726A-439D-3867-F1A38B848365}"/>
              </a:ext>
            </a:extLst>
          </p:cNvPr>
          <p:cNvSpPr txBox="1"/>
          <p:nvPr/>
        </p:nvSpPr>
        <p:spPr>
          <a:xfrm flipH="1">
            <a:off x="5692877" y="1493787"/>
            <a:ext cx="4571999" cy="1077218"/>
          </a:xfrm>
          <a:prstGeom prst="rect">
            <a:avLst/>
          </a:prstGeom>
          <a:noFill/>
        </p:spPr>
        <p:txBody>
          <a:bodyPr wrap="square" rtlCol="0">
            <a:spAutoFit/>
          </a:bodyPr>
          <a:lstStyle/>
          <a:p>
            <a:r>
              <a:rPr lang="en-US" sz="1600"/>
              <a:t>Favorite color comes in three varieties: Blue, Red, Green.  But we will often need to convert these to numbers, to employ various commercial ML algorithms.  There are three main approaches:</a:t>
            </a:r>
          </a:p>
        </p:txBody>
      </p:sp>
      <p:sp>
        <p:nvSpPr>
          <p:cNvPr id="5" name="TextBox 4">
            <a:extLst>
              <a:ext uri="{FF2B5EF4-FFF2-40B4-BE49-F238E27FC236}">
                <a16:creationId xmlns:a16="http://schemas.microsoft.com/office/drawing/2014/main" id="{DE7EBB31-782B-5403-D73A-8DE59162AB43}"/>
              </a:ext>
            </a:extLst>
          </p:cNvPr>
          <p:cNvSpPr txBox="1"/>
          <p:nvPr/>
        </p:nvSpPr>
        <p:spPr>
          <a:xfrm>
            <a:off x="314627" y="3504526"/>
            <a:ext cx="3839186" cy="369332"/>
          </a:xfrm>
          <a:prstGeom prst="rect">
            <a:avLst/>
          </a:prstGeom>
          <a:noFill/>
        </p:spPr>
        <p:txBody>
          <a:bodyPr wrap="square" rtlCol="0">
            <a:spAutoFit/>
          </a:bodyPr>
          <a:lstStyle/>
          <a:p>
            <a:r>
              <a:rPr lang="en-US" b="1"/>
              <a:t>Label Encoding</a:t>
            </a:r>
          </a:p>
        </p:txBody>
      </p:sp>
      <p:sp>
        <p:nvSpPr>
          <p:cNvPr id="8" name="TextBox 7">
            <a:extLst>
              <a:ext uri="{FF2B5EF4-FFF2-40B4-BE49-F238E27FC236}">
                <a16:creationId xmlns:a16="http://schemas.microsoft.com/office/drawing/2014/main" id="{17456475-3A77-D279-2596-117DFC96CCB4}"/>
              </a:ext>
            </a:extLst>
          </p:cNvPr>
          <p:cNvSpPr txBox="1"/>
          <p:nvPr/>
        </p:nvSpPr>
        <p:spPr>
          <a:xfrm>
            <a:off x="314626" y="3818996"/>
            <a:ext cx="11484083" cy="584775"/>
          </a:xfrm>
          <a:prstGeom prst="rect">
            <a:avLst/>
          </a:prstGeom>
          <a:noFill/>
        </p:spPr>
        <p:txBody>
          <a:bodyPr wrap="square" rtlCol="0">
            <a:spAutoFit/>
          </a:bodyPr>
          <a:lstStyle/>
          <a:p>
            <a:r>
              <a:rPr lang="en-US" sz="1600"/>
              <a:t>This would just naively assign numbers to the labels: Blue = 1, Red = 0, Green = 2.  But problem with this approach is that any ML algorithm will then treat Blue and Red as more similar than Green and Red.  And this isn’t really the case.  </a:t>
            </a:r>
          </a:p>
        </p:txBody>
      </p:sp>
      <p:pic>
        <p:nvPicPr>
          <p:cNvPr id="9" name="Picture 8">
            <a:extLst>
              <a:ext uri="{FF2B5EF4-FFF2-40B4-BE49-F238E27FC236}">
                <a16:creationId xmlns:a16="http://schemas.microsoft.com/office/drawing/2014/main" id="{76A6E1B1-628C-33E2-A07D-0A6AAA080701}"/>
              </a:ext>
            </a:extLst>
          </p:cNvPr>
          <p:cNvPicPr>
            <a:picLocks noChangeAspect="1"/>
          </p:cNvPicPr>
          <p:nvPr/>
        </p:nvPicPr>
        <p:blipFill>
          <a:blip r:embed="rId4"/>
          <a:stretch>
            <a:fillRect/>
          </a:stretch>
        </p:blipFill>
        <p:spPr>
          <a:xfrm>
            <a:off x="380983" y="4588680"/>
            <a:ext cx="5852667" cy="2126164"/>
          </a:xfrm>
          <a:prstGeom prst="rect">
            <a:avLst/>
          </a:prstGeom>
        </p:spPr>
      </p:pic>
      <p:sp>
        <p:nvSpPr>
          <p:cNvPr id="11" name="TextBox 10">
            <a:extLst>
              <a:ext uri="{FF2B5EF4-FFF2-40B4-BE49-F238E27FC236}">
                <a16:creationId xmlns:a16="http://schemas.microsoft.com/office/drawing/2014/main" id="{2D4F1148-5475-E0A6-5CF3-5695A09B46FA}"/>
              </a:ext>
            </a:extLst>
          </p:cNvPr>
          <p:cNvSpPr txBox="1"/>
          <p:nvPr/>
        </p:nvSpPr>
        <p:spPr>
          <a:xfrm>
            <a:off x="6558116" y="4718241"/>
            <a:ext cx="4041058" cy="830997"/>
          </a:xfrm>
          <a:prstGeom prst="rect">
            <a:avLst/>
          </a:prstGeom>
          <a:noFill/>
        </p:spPr>
        <p:txBody>
          <a:bodyPr wrap="square">
            <a:spAutoFit/>
          </a:bodyPr>
          <a:lstStyle/>
          <a:p>
            <a:r>
              <a:rPr lang="en-US" sz="1600"/>
              <a:t>On the other hand, if our column were Grade, than setting A = 4, B = 3, C = 2, D = 1, F = 0 would make sense. </a:t>
            </a:r>
          </a:p>
        </p:txBody>
      </p:sp>
    </p:spTree>
    <p:extLst>
      <p:ext uri="{BB962C8B-B14F-4D97-AF65-F5344CB8AC3E}">
        <p14:creationId xmlns:p14="http://schemas.microsoft.com/office/powerpoint/2010/main" val="261944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14626" y="866514"/>
            <a:ext cx="3293812" cy="338554"/>
          </a:xfrm>
          <a:prstGeom prst="rect">
            <a:avLst/>
          </a:prstGeom>
          <a:noFill/>
        </p:spPr>
        <p:txBody>
          <a:bodyPr wrap="square" rtlCol="0">
            <a:spAutoFit/>
          </a:bodyPr>
          <a:lstStyle/>
          <a:p>
            <a:r>
              <a:rPr lang="en-US" sz="1600"/>
              <a:t>Our table again,</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3087328" y="103517"/>
            <a:ext cx="6292645" cy="584775"/>
          </a:xfrm>
          <a:prstGeom prst="rect">
            <a:avLst/>
          </a:prstGeom>
          <a:noFill/>
        </p:spPr>
        <p:txBody>
          <a:bodyPr wrap="square" rtlCol="0">
            <a:spAutoFit/>
          </a:bodyPr>
          <a:lstStyle/>
          <a:p>
            <a:r>
              <a:rPr lang="en-US" sz="3200" b="1" u="sng"/>
              <a:t>Label, One-Hot, Target Encoding</a:t>
            </a:r>
          </a:p>
        </p:txBody>
      </p:sp>
      <p:pic>
        <p:nvPicPr>
          <p:cNvPr id="3" name="Picture 2">
            <a:extLst>
              <a:ext uri="{FF2B5EF4-FFF2-40B4-BE49-F238E27FC236}">
                <a16:creationId xmlns:a16="http://schemas.microsoft.com/office/drawing/2014/main" id="{6C62731A-392A-ED8D-EEA8-7E10591E0C3F}"/>
              </a:ext>
            </a:extLst>
          </p:cNvPr>
          <p:cNvPicPr>
            <a:picLocks noChangeAspect="1"/>
          </p:cNvPicPr>
          <p:nvPr/>
        </p:nvPicPr>
        <p:blipFill>
          <a:blip r:embed="rId3"/>
          <a:stretch>
            <a:fillRect/>
          </a:stretch>
        </p:blipFill>
        <p:spPr>
          <a:xfrm>
            <a:off x="314627" y="1340736"/>
            <a:ext cx="4178716" cy="1475795"/>
          </a:xfrm>
          <a:prstGeom prst="rect">
            <a:avLst/>
          </a:prstGeom>
        </p:spPr>
      </p:pic>
      <p:sp>
        <p:nvSpPr>
          <p:cNvPr id="5" name="TextBox 4">
            <a:extLst>
              <a:ext uri="{FF2B5EF4-FFF2-40B4-BE49-F238E27FC236}">
                <a16:creationId xmlns:a16="http://schemas.microsoft.com/office/drawing/2014/main" id="{DE7EBB31-782B-5403-D73A-8DE59162AB43}"/>
              </a:ext>
            </a:extLst>
          </p:cNvPr>
          <p:cNvSpPr txBox="1"/>
          <p:nvPr/>
        </p:nvSpPr>
        <p:spPr>
          <a:xfrm>
            <a:off x="314626" y="3396597"/>
            <a:ext cx="3382297" cy="369332"/>
          </a:xfrm>
          <a:prstGeom prst="rect">
            <a:avLst/>
          </a:prstGeom>
          <a:noFill/>
        </p:spPr>
        <p:txBody>
          <a:bodyPr wrap="square" rtlCol="0">
            <a:spAutoFit/>
          </a:bodyPr>
          <a:lstStyle/>
          <a:p>
            <a:r>
              <a:rPr lang="en-US" b="1"/>
              <a:t>One Hot Encoding</a:t>
            </a:r>
          </a:p>
        </p:txBody>
      </p:sp>
      <p:sp>
        <p:nvSpPr>
          <p:cNvPr id="8" name="TextBox 7">
            <a:extLst>
              <a:ext uri="{FF2B5EF4-FFF2-40B4-BE49-F238E27FC236}">
                <a16:creationId xmlns:a16="http://schemas.microsoft.com/office/drawing/2014/main" id="{17456475-3A77-D279-2596-117DFC96CCB4}"/>
              </a:ext>
            </a:extLst>
          </p:cNvPr>
          <p:cNvSpPr txBox="1"/>
          <p:nvPr/>
        </p:nvSpPr>
        <p:spPr>
          <a:xfrm>
            <a:off x="314626" y="3765929"/>
            <a:ext cx="10402535" cy="584775"/>
          </a:xfrm>
          <a:prstGeom prst="rect">
            <a:avLst/>
          </a:prstGeom>
          <a:noFill/>
        </p:spPr>
        <p:txBody>
          <a:bodyPr wrap="square" rtlCol="0">
            <a:spAutoFit/>
          </a:bodyPr>
          <a:lstStyle/>
          <a:p>
            <a:r>
              <a:rPr lang="en-US" sz="1600"/>
              <a:t>Another option is to treat them as like a 3 dimensional vector: Color = (Blue, Red, Green).  So Blue = (1,0,0), Red = (0,1,0), and Green = (0,0,1).  And our table would look like this:</a:t>
            </a:r>
          </a:p>
        </p:txBody>
      </p:sp>
      <p:pic>
        <p:nvPicPr>
          <p:cNvPr id="2" name="Picture 1">
            <a:extLst>
              <a:ext uri="{FF2B5EF4-FFF2-40B4-BE49-F238E27FC236}">
                <a16:creationId xmlns:a16="http://schemas.microsoft.com/office/drawing/2014/main" id="{B5103D79-2741-BABB-79CC-2FA9927295C3}"/>
              </a:ext>
            </a:extLst>
          </p:cNvPr>
          <p:cNvPicPr>
            <a:picLocks noChangeAspect="1"/>
          </p:cNvPicPr>
          <p:nvPr/>
        </p:nvPicPr>
        <p:blipFill>
          <a:blip r:embed="rId4"/>
          <a:stretch>
            <a:fillRect/>
          </a:stretch>
        </p:blipFill>
        <p:spPr>
          <a:xfrm>
            <a:off x="353954" y="4577933"/>
            <a:ext cx="6165114" cy="2088061"/>
          </a:xfrm>
          <a:prstGeom prst="rect">
            <a:avLst/>
          </a:prstGeom>
        </p:spPr>
      </p:pic>
      <p:sp>
        <p:nvSpPr>
          <p:cNvPr id="9" name="TextBox 8">
            <a:extLst>
              <a:ext uri="{FF2B5EF4-FFF2-40B4-BE49-F238E27FC236}">
                <a16:creationId xmlns:a16="http://schemas.microsoft.com/office/drawing/2014/main" id="{D0094739-E512-3FE7-CA35-AB5C7076AC9E}"/>
              </a:ext>
            </a:extLst>
          </p:cNvPr>
          <p:cNvSpPr txBox="1"/>
          <p:nvPr/>
        </p:nvSpPr>
        <p:spPr>
          <a:xfrm>
            <a:off x="7000568" y="4689988"/>
            <a:ext cx="3470787" cy="1077218"/>
          </a:xfrm>
          <a:prstGeom prst="rect">
            <a:avLst/>
          </a:prstGeom>
          <a:noFill/>
        </p:spPr>
        <p:txBody>
          <a:bodyPr wrap="square" rtlCol="0">
            <a:spAutoFit/>
          </a:bodyPr>
          <a:lstStyle/>
          <a:p>
            <a:r>
              <a:rPr lang="en-US" sz="1600"/>
              <a:t>this works well if the number of options is relatively small.  But it gets really nightmarish if the number of options is really large.</a:t>
            </a:r>
          </a:p>
        </p:txBody>
      </p:sp>
    </p:spTree>
    <p:extLst>
      <p:ext uri="{BB962C8B-B14F-4D97-AF65-F5344CB8AC3E}">
        <p14:creationId xmlns:p14="http://schemas.microsoft.com/office/powerpoint/2010/main" val="2008523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14626" y="866514"/>
            <a:ext cx="3293812" cy="338554"/>
          </a:xfrm>
          <a:prstGeom prst="rect">
            <a:avLst/>
          </a:prstGeom>
          <a:noFill/>
        </p:spPr>
        <p:txBody>
          <a:bodyPr wrap="square" rtlCol="0">
            <a:spAutoFit/>
          </a:bodyPr>
          <a:lstStyle/>
          <a:p>
            <a:r>
              <a:rPr lang="en-US" sz="1600"/>
              <a:t>Our table again,</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3087328" y="103517"/>
            <a:ext cx="6292645" cy="584775"/>
          </a:xfrm>
          <a:prstGeom prst="rect">
            <a:avLst/>
          </a:prstGeom>
          <a:noFill/>
        </p:spPr>
        <p:txBody>
          <a:bodyPr wrap="square" rtlCol="0">
            <a:spAutoFit/>
          </a:bodyPr>
          <a:lstStyle/>
          <a:p>
            <a:r>
              <a:rPr lang="en-US" sz="3200" b="1" u="sng"/>
              <a:t>Label, One-Hot, Target Encoding</a:t>
            </a:r>
          </a:p>
        </p:txBody>
      </p:sp>
      <p:pic>
        <p:nvPicPr>
          <p:cNvPr id="3" name="Picture 2">
            <a:extLst>
              <a:ext uri="{FF2B5EF4-FFF2-40B4-BE49-F238E27FC236}">
                <a16:creationId xmlns:a16="http://schemas.microsoft.com/office/drawing/2014/main" id="{6C62731A-392A-ED8D-EEA8-7E10591E0C3F}"/>
              </a:ext>
            </a:extLst>
          </p:cNvPr>
          <p:cNvPicPr>
            <a:picLocks noChangeAspect="1"/>
          </p:cNvPicPr>
          <p:nvPr/>
        </p:nvPicPr>
        <p:blipFill>
          <a:blip r:embed="rId3"/>
          <a:stretch>
            <a:fillRect/>
          </a:stretch>
        </p:blipFill>
        <p:spPr>
          <a:xfrm>
            <a:off x="378391" y="1383290"/>
            <a:ext cx="3952574" cy="1395928"/>
          </a:xfrm>
          <a:prstGeom prst="rect">
            <a:avLst/>
          </a:prstGeom>
        </p:spPr>
      </p:pic>
      <p:sp>
        <p:nvSpPr>
          <p:cNvPr id="5" name="TextBox 4">
            <a:extLst>
              <a:ext uri="{FF2B5EF4-FFF2-40B4-BE49-F238E27FC236}">
                <a16:creationId xmlns:a16="http://schemas.microsoft.com/office/drawing/2014/main" id="{DE7EBB31-782B-5403-D73A-8DE59162AB43}"/>
              </a:ext>
            </a:extLst>
          </p:cNvPr>
          <p:cNvSpPr txBox="1"/>
          <p:nvPr/>
        </p:nvSpPr>
        <p:spPr>
          <a:xfrm>
            <a:off x="314626" y="3192675"/>
            <a:ext cx="1868135" cy="369332"/>
          </a:xfrm>
          <a:prstGeom prst="rect">
            <a:avLst/>
          </a:prstGeom>
          <a:noFill/>
        </p:spPr>
        <p:txBody>
          <a:bodyPr wrap="square" rtlCol="0">
            <a:spAutoFit/>
          </a:bodyPr>
          <a:lstStyle/>
          <a:p>
            <a:r>
              <a:rPr lang="en-US" b="1"/>
              <a:t>Target-Encoding</a:t>
            </a:r>
          </a:p>
        </p:txBody>
      </p:sp>
      <p:sp>
        <p:nvSpPr>
          <p:cNvPr id="8" name="TextBox 7">
            <a:extLst>
              <a:ext uri="{FF2B5EF4-FFF2-40B4-BE49-F238E27FC236}">
                <a16:creationId xmlns:a16="http://schemas.microsoft.com/office/drawing/2014/main" id="{17456475-3A77-D279-2596-117DFC96CCB4}"/>
              </a:ext>
            </a:extLst>
          </p:cNvPr>
          <p:cNvSpPr txBox="1"/>
          <p:nvPr/>
        </p:nvSpPr>
        <p:spPr>
          <a:xfrm>
            <a:off x="314626" y="3562007"/>
            <a:ext cx="9065347" cy="584775"/>
          </a:xfrm>
          <a:prstGeom prst="rect">
            <a:avLst/>
          </a:prstGeom>
          <a:noFill/>
        </p:spPr>
        <p:txBody>
          <a:bodyPr wrap="square" rtlCol="0">
            <a:spAutoFit/>
          </a:bodyPr>
          <a:lstStyle/>
          <a:p>
            <a:r>
              <a:rPr lang="en-US" sz="1600"/>
              <a:t>To get around the aforementioned problem incurred by treating them as vectors, we can make simple 1D numerical assignments.  We equate them to their conditional probability of a ‘yes’ outcome. </a:t>
            </a:r>
          </a:p>
        </p:txBody>
      </p:sp>
      <p:graphicFrame>
        <p:nvGraphicFramePr>
          <p:cNvPr id="4" name="Object 3">
            <a:extLst>
              <a:ext uri="{FF2B5EF4-FFF2-40B4-BE49-F238E27FC236}">
                <a16:creationId xmlns:a16="http://schemas.microsoft.com/office/drawing/2014/main" id="{3B577BE8-7832-49CC-C4D6-A2AD379CC7FE}"/>
              </a:ext>
            </a:extLst>
          </p:cNvPr>
          <p:cNvGraphicFramePr>
            <a:graphicFrameLocks noChangeAspect="1"/>
          </p:cNvGraphicFramePr>
          <p:nvPr>
            <p:extLst>
              <p:ext uri="{D42A27DB-BD31-4B8C-83A1-F6EECF244321}">
                <p14:modId xmlns:p14="http://schemas.microsoft.com/office/powerpoint/2010/main" val="4246703751"/>
              </p:ext>
            </p:extLst>
          </p:nvPr>
        </p:nvGraphicFramePr>
        <p:xfrm>
          <a:off x="9612723" y="3655621"/>
          <a:ext cx="1960792" cy="338554"/>
        </p:xfrm>
        <a:graphic>
          <a:graphicData uri="http://schemas.openxmlformats.org/presentationml/2006/ole">
            <mc:AlternateContent xmlns:mc="http://schemas.openxmlformats.org/markup-compatibility/2006">
              <mc:Choice xmlns:v="urn:schemas-microsoft-com:vml" Requires="v">
                <p:oleObj name="Equation" r:id="rId4" imgW="1323467" imgH="228928" progId="Equation.DSMT4">
                  <p:embed/>
                </p:oleObj>
              </mc:Choice>
              <mc:Fallback>
                <p:oleObj name="Equation" r:id="rId4" imgW="1323467" imgH="228928" progId="Equation.DSMT4">
                  <p:embed/>
                  <p:pic>
                    <p:nvPicPr>
                      <p:cNvPr id="0" name=""/>
                      <p:cNvPicPr/>
                      <p:nvPr/>
                    </p:nvPicPr>
                    <p:blipFill>
                      <a:blip r:embed="rId5"/>
                      <a:stretch>
                        <a:fillRect/>
                      </a:stretch>
                    </p:blipFill>
                    <p:spPr>
                      <a:xfrm>
                        <a:off x="9612723" y="3655621"/>
                        <a:ext cx="1960792" cy="338554"/>
                      </a:xfrm>
                      <a:prstGeom prst="rect">
                        <a:avLst/>
                      </a:prstGeom>
                    </p:spPr>
                  </p:pic>
                </p:oleObj>
              </mc:Fallback>
            </mc:AlternateContent>
          </a:graphicData>
        </a:graphic>
      </p:graphicFrame>
      <p:pic>
        <p:nvPicPr>
          <p:cNvPr id="10" name="Picture 9">
            <a:extLst>
              <a:ext uri="{FF2B5EF4-FFF2-40B4-BE49-F238E27FC236}">
                <a16:creationId xmlns:a16="http://schemas.microsoft.com/office/drawing/2014/main" id="{58F4561C-1827-170C-09A7-063DD7018B76}"/>
              </a:ext>
            </a:extLst>
          </p:cNvPr>
          <p:cNvPicPr>
            <a:picLocks noChangeAspect="1"/>
          </p:cNvPicPr>
          <p:nvPr/>
        </p:nvPicPr>
        <p:blipFill>
          <a:blip r:embed="rId6"/>
          <a:stretch>
            <a:fillRect/>
          </a:stretch>
        </p:blipFill>
        <p:spPr>
          <a:xfrm>
            <a:off x="378391" y="4344796"/>
            <a:ext cx="5890770" cy="2103302"/>
          </a:xfrm>
          <a:prstGeom prst="rect">
            <a:avLst/>
          </a:prstGeom>
        </p:spPr>
      </p:pic>
      <p:sp>
        <p:nvSpPr>
          <p:cNvPr id="11" name="TextBox 10">
            <a:extLst>
              <a:ext uri="{FF2B5EF4-FFF2-40B4-BE49-F238E27FC236}">
                <a16:creationId xmlns:a16="http://schemas.microsoft.com/office/drawing/2014/main" id="{B1743D63-16B6-090D-ED86-929BC5C59ACF}"/>
              </a:ext>
            </a:extLst>
          </p:cNvPr>
          <p:cNvSpPr txBox="1"/>
          <p:nvPr/>
        </p:nvSpPr>
        <p:spPr>
          <a:xfrm>
            <a:off x="6577780" y="4344796"/>
            <a:ext cx="3372465" cy="1569660"/>
          </a:xfrm>
          <a:prstGeom prst="rect">
            <a:avLst/>
          </a:prstGeom>
          <a:noFill/>
        </p:spPr>
        <p:txBody>
          <a:bodyPr wrap="square" rtlCol="0">
            <a:spAutoFit/>
          </a:bodyPr>
          <a:lstStyle/>
          <a:p>
            <a:r>
              <a:rPr lang="en-US" sz="1600"/>
              <a:t>but this is problematic because the outcome influences the label, and we have to use that label to make predictions on new data.  And so then our training data isn’t independent of our testing data, etc. </a:t>
            </a:r>
          </a:p>
        </p:txBody>
      </p:sp>
    </p:spTree>
    <p:extLst>
      <p:ext uri="{BB962C8B-B14F-4D97-AF65-F5344CB8AC3E}">
        <p14:creationId xmlns:p14="http://schemas.microsoft.com/office/powerpoint/2010/main" val="1013163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14626" y="866514"/>
            <a:ext cx="3293812" cy="338554"/>
          </a:xfrm>
          <a:prstGeom prst="rect">
            <a:avLst/>
          </a:prstGeom>
          <a:noFill/>
        </p:spPr>
        <p:txBody>
          <a:bodyPr wrap="square" rtlCol="0">
            <a:spAutoFit/>
          </a:bodyPr>
          <a:lstStyle/>
          <a:p>
            <a:r>
              <a:rPr lang="en-US" sz="1600"/>
              <a:t>Our table again,</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3087328" y="103517"/>
            <a:ext cx="6292645" cy="584775"/>
          </a:xfrm>
          <a:prstGeom prst="rect">
            <a:avLst/>
          </a:prstGeom>
          <a:noFill/>
        </p:spPr>
        <p:txBody>
          <a:bodyPr wrap="square" rtlCol="0">
            <a:spAutoFit/>
          </a:bodyPr>
          <a:lstStyle/>
          <a:p>
            <a:r>
              <a:rPr lang="en-US" sz="3200" b="1" u="sng"/>
              <a:t>Label, One-Hot, Target Encoding</a:t>
            </a:r>
          </a:p>
        </p:txBody>
      </p:sp>
      <p:pic>
        <p:nvPicPr>
          <p:cNvPr id="3" name="Picture 2">
            <a:extLst>
              <a:ext uri="{FF2B5EF4-FFF2-40B4-BE49-F238E27FC236}">
                <a16:creationId xmlns:a16="http://schemas.microsoft.com/office/drawing/2014/main" id="{6C62731A-392A-ED8D-EEA8-7E10591E0C3F}"/>
              </a:ext>
            </a:extLst>
          </p:cNvPr>
          <p:cNvPicPr>
            <a:picLocks noChangeAspect="1"/>
          </p:cNvPicPr>
          <p:nvPr/>
        </p:nvPicPr>
        <p:blipFill>
          <a:blip r:embed="rId3"/>
          <a:stretch>
            <a:fillRect/>
          </a:stretch>
        </p:blipFill>
        <p:spPr>
          <a:xfrm>
            <a:off x="378391" y="1383290"/>
            <a:ext cx="3952574" cy="1395928"/>
          </a:xfrm>
          <a:prstGeom prst="rect">
            <a:avLst/>
          </a:prstGeom>
        </p:spPr>
      </p:pic>
      <p:sp>
        <p:nvSpPr>
          <p:cNvPr id="5" name="TextBox 4">
            <a:extLst>
              <a:ext uri="{FF2B5EF4-FFF2-40B4-BE49-F238E27FC236}">
                <a16:creationId xmlns:a16="http://schemas.microsoft.com/office/drawing/2014/main" id="{DE7EBB31-782B-5403-D73A-8DE59162AB43}"/>
              </a:ext>
            </a:extLst>
          </p:cNvPr>
          <p:cNvSpPr txBox="1"/>
          <p:nvPr/>
        </p:nvSpPr>
        <p:spPr>
          <a:xfrm>
            <a:off x="314626" y="3192675"/>
            <a:ext cx="2851361" cy="369332"/>
          </a:xfrm>
          <a:prstGeom prst="rect">
            <a:avLst/>
          </a:prstGeom>
          <a:noFill/>
        </p:spPr>
        <p:txBody>
          <a:bodyPr wrap="square" rtlCol="0">
            <a:spAutoFit/>
          </a:bodyPr>
          <a:lstStyle/>
          <a:p>
            <a:r>
              <a:rPr lang="en-US" b="1"/>
              <a:t>K-fold Target-Encoding</a:t>
            </a:r>
          </a:p>
        </p:txBody>
      </p:sp>
      <p:sp>
        <p:nvSpPr>
          <p:cNvPr id="8" name="TextBox 7">
            <a:extLst>
              <a:ext uri="{FF2B5EF4-FFF2-40B4-BE49-F238E27FC236}">
                <a16:creationId xmlns:a16="http://schemas.microsoft.com/office/drawing/2014/main" id="{17456475-3A77-D279-2596-117DFC96CCB4}"/>
              </a:ext>
            </a:extLst>
          </p:cNvPr>
          <p:cNvSpPr txBox="1"/>
          <p:nvPr/>
        </p:nvSpPr>
        <p:spPr>
          <a:xfrm>
            <a:off x="314626" y="3562007"/>
            <a:ext cx="9065347" cy="584775"/>
          </a:xfrm>
          <a:prstGeom prst="rect">
            <a:avLst/>
          </a:prstGeom>
          <a:noFill/>
        </p:spPr>
        <p:txBody>
          <a:bodyPr wrap="square" rtlCol="0">
            <a:spAutoFit/>
          </a:bodyPr>
          <a:lstStyle/>
          <a:p>
            <a:r>
              <a:rPr lang="en-US" sz="1600"/>
              <a:t>To mitigate that problem, we can use K-fold Target Encoding.  That is, we split the training data into K groups.  And to label the i</a:t>
            </a:r>
            <a:r>
              <a:rPr lang="en-US" sz="1600" baseline="30000"/>
              <a:t>th</a:t>
            </a:r>
            <a:r>
              <a:rPr lang="en-US" sz="1600"/>
              <a:t> group, we use the previous formula as applied to the other K-1 groups.  </a:t>
            </a:r>
          </a:p>
        </p:txBody>
      </p:sp>
      <p:graphicFrame>
        <p:nvGraphicFramePr>
          <p:cNvPr id="4" name="Object 3">
            <a:extLst>
              <a:ext uri="{FF2B5EF4-FFF2-40B4-BE49-F238E27FC236}">
                <a16:creationId xmlns:a16="http://schemas.microsoft.com/office/drawing/2014/main" id="{3B577BE8-7832-49CC-C4D6-A2AD379CC7FE}"/>
              </a:ext>
            </a:extLst>
          </p:cNvPr>
          <p:cNvGraphicFramePr>
            <a:graphicFrameLocks noChangeAspect="1"/>
          </p:cNvGraphicFramePr>
          <p:nvPr/>
        </p:nvGraphicFramePr>
        <p:xfrm>
          <a:off x="9612723" y="3655621"/>
          <a:ext cx="1960792" cy="338554"/>
        </p:xfrm>
        <a:graphic>
          <a:graphicData uri="http://schemas.openxmlformats.org/presentationml/2006/ole">
            <mc:AlternateContent xmlns:mc="http://schemas.openxmlformats.org/markup-compatibility/2006">
              <mc:Choice xmlns:v="urn:schemas-microsoft-com:vml" Requires="v">
                <p:oleObj name="Equation" r:id="rId4" imgW="1323467" imgH="228928" progId="Equation.DSMT4">
                  <p:embed/>
                </p:oleObj>
              </mc:Choice>
              <mc:Fallback>
                <p:oleObj name="Equation" r:id="rId4" imgW="1323467" imgH="228928" progId="Equation.DSMT4">
                  <p:embed/>
                  <p:pic>
                    <p:nvPicPr>
                      <p:cNvPr id="4" name="Object 3">
                        <a:extLst>
                          <a:ext uri="{FF2B5EF4-FFF2-40B4-BE49-F238E27FC236}">
                            <a16:creationId xmlns:a16="http://schemas.microsoft.com/office/drawing/2014/main" id="{3B577BE8-7832-49CC-C4D6-A2AD379CC7FE}"/>
                          </a:ext>
                        </a:extLst>
                      </p:cNvPr>
                      <p:cNvPicPr/>
                      <p:nvPr/>
                    </p:nvPicPr>
                    <p:blipFill>
                      <a:blip r:embed="rId5"/>
                      <a:stretch>
                        <a:fillRect/>
                      </a:stretch>
                    </p:blipFill>
                    <p:spPr>
                      <a:xfrm>
                        <a:off x="9612723" y="3655621"/>
                        <a:ext cx="1960792" cy="338554"/>
                      </a:xfrm>
                      <a:prstGeom prst="rect">
                        <a:avLst/>
                      </a:prstGeom>
                    </p:spPr>
                  </p:pic>
                </p:oleObj>
              </mc:Fallback>
            </mc:AlternateContent>
          </a:graphicData>
        </a:graphic>
      </p:graphicFrame>
    </p:spTree>
    <p:extLst>
      <p:ext uri="{BB962C8B-B14F-4D97-AF65-F5344CB8AC3E}">
        <p14:creationId xmlns:p14="http://schemas.microsoft.com/office/powerpoint/2010/main" val="718716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14626" y="866514"/>
            <a:ext cx="3293812" cy="338554"/>
          </a:xfrm>
          <a:prstGeom prst="rect">
            <a:avLst/>
          </a:prstGeom>
          <a:noFill/>
        </p:spPr>
        <p:txBody>
          <a:bodyPr wrap="square" rtlCol="0">
            <a:spAutoFit/>
          </a:bodyPr>
          <a:lstStyle/>
          <a:p>
            <a:r>
              <a:rPr lang="en-US" sz="1600"/>
              <a:t>Our table again,</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3087328" y="103517"/>
            <a:ext cx="6292645" cy="584775"/>
          </a:xfrm>
          <a:prstGeom prst="rect">
            <a:avLst/>
          </a:prstGeom>
          <a:noFill/>
        </p:spPr>
        <p:txBody>
          <a:bodyPr wrap="square" rtlCol="0">
            <a:spAutoFit/>
          </a:bodyPr>
          <a:lstStyle/>
          <a:p>
            <a:r>
              <a:rPr lang="en-US" sz="3200" b="1" u="sng"/>
              <a:t>Label, One-Hot, Target Encoding</a:t>
            </a:r>
          </a:p>
        </p:txBody>
      </p:sp>
      <p:pic>
        <p:nvPicPr>
          <p:cNvPr id="3" name="Picture 2">
            <a:extLst>
              <a:ext uri="{FF2B5EF4-FFF2-40B4-BE49-F238E27FC236}">
                <a16:creationId xmlns:a16="http://schemas.microsoft.com/office/drawing/2014/main" id="{6C62731A-392A-ED8D-EEA8-7E10591E0C3F}"/>
              </a:ext>
            </a:extLst>
          </p:cNvPr>
          <p:cNvPicPr>
            <a:picLocks noChangeAspect="1"/>
          </p:cNvPicPr>
          <p:nvPr/>
        </p:nvPicPr>
        <p:blipFill>
          <a:blip r:embed="rId3"/>
          <a:stretch>
            <a:fillRect/>
          </a:stretch>
        </p:blipFill>
        <p:spPr>
          <a:xfrm>
            <a:off x="378391" y="1296720"/>
            <a:ext cx="3952574" cy="1395928"/>
          </a:xfrm>
          <a:prstGeom prst="rect">
            <a:avLst/>
          </a:prstGeom>
        </p:spPr>
      </p:pic>
      <p:sp>
        <p:nvSpPr>
          <p:cNvPr id="2" name="TextBox 1">
            <a:extLst>
              <a:ext uri="{FF2B5EF4-FFF2-40B4-BE49-F238E27FC236}">
                <a16:creationId xmlns:a16="http://schemas.microsoft.com/office/drawing/2014/main" id="{735FB265-9435-9D5C-8D97-3E3F1E2B0FCD}"/>
              </a:ext>
            </a:extLst>
          </p:cNvPr>
          <p:cNvSpPr txBox="1"/>
          <p:nvPr/>
        </p:nvSpPr>
        <p:spPr>
          <a:xfrm>
            <a:off x="4926104" y="969726"/>
            <a:ext cx="2851361" cy="369332"/>
          </a:xfrm>
          <a:prstGeom prst="rect">
            <a:avLst/>
          </a:prstGeom>
          <a:noFill/>
        </p:spPr>
        <p:txBody>
          <a:bodyPr wrap="square" rtlCol="0">
            <a:spAutoFit/>
          </a:bodyPr>
          <a:lstStyle/>
          <a:p>
            <a:r>
              <a:rPr lang="en-US" b="1"/>
              <a:t>Cat Boost Target-Encoding</a:t>
            </a:r>
          </a:p>
        </p:txBody>
      </p:sp>
      <p:sp>
        <p:nvSpPr>
          <p:cNvPr id="9" name="TextBox 8">
            <a:extLst>
              <a:ext uri="{FF2B5EF4-FFF2-40B4-BE49-F238E27FC236}">
                <a16:creationId xmlns:a16="http://schemas.microsoft.com/office/drawing/2014/main" id="{2C7F8A0B-91D7-685E-956E-8233EB17F0AF}"/>
              </a:ext>
            </a:extLst>
          </p:cNvPr>
          <p:cNvSpPr txBox="1"/>
          <p:nvPr/>
        </p:nvSpPr>
        <p:spPr>
          <a:xfrm>
            <a:off x="4926105" y="1339058"/>
            <a:ext cx="5869864" cy="338554"/>
          </a:xfrm>
          <a:prstGeom prst="rect">
            <a:avLst/>
          </a:prstGeom>
          <a:noFill/>
        </p:spPr>
        <p:txBody>
          <a:bodyPr wrap="square" rtlCol="0">
            <a:spAutoFit/>
          </a:bodyPr>
          <a:lstStyle/>
          <a:p>
            <a:r>
              <a:rPr lang="en-US" sz="1600"/>
              <a:t>Another option is Cat Boost Target Encoding.  This uses the formula:</a:t>
            </a:r>
          </a:p>
        </p:txBody>
      </p:sp>
      <p:graphicFrame>
        <p:nvGraphicFramePr>
          <p:cNvPr id="12" name="Object 11">
            <a:extLst>
              <a:ext uri="{FF2B5EF4-FFF2-40B4-BE49-F238E27FC236}">
                <a16:creationId xmlns:a16="http://schemas.microsoft.com/office/drawing/2014/main" id="{B5F4CF46-9D52-6B07-066B-904D0DF0E78B}"/>
              </a:ext>
            </a:extLst>
          </p:cNvPr>
          <p:cNvGraphicFramePr>
            <a:graphicFrameLocks noChangeAspect="1"/>
          </p:cNvGraphicFramePr>
          <p:nvPr>
            <p:extLst>
              <p:ext uri="{D42A27DB-BD31-4B8C-83A1-F6EECF244321}">
                <p14:modId xmlns:p14="http://schemas.microsoft.com/office/powerpoint/2010/main" val="3458466052"/>
              </p:ext>
            </p:extLst>
          </p:nvPr>
        </p:nvGraphicFramePr>
        <p:xfrm>
          <a:off x="4991431" y="1989824"/>
          <a:ext cx="2484437" cy="582613"/>
        </p:xfrm>
        <a:graphic>
          <a:graphicData uri="http://schemas.openxmlformats.org/presentationml/2006/ole">
            <mc:AlternateContent xmlns:mc="http://schemas.openxmlformats.org/markup-compatibility/2006">
              <mc:Choice xmlns:v="urn:schemas-microsoft-com:vml" Requires="v">
                <p:oleObj name="Equation" r:id="rId4" imgW="1676160" imgH="393480" progId="Equation.DSMT4">
                  <p:embed/>
                </p:oleObj>
              </mc:Choice>
              <mc:Fallback>
                <p:oleObj name="Equation" r:id="rId4" imgW="1676160" imgH="393480" progId="Equation.DSMT4">
                  <p:embed/>
                  <p:pic>
                    <p:nvPicPr>
                      <p:cNvPr id="12" name="Object 11">
                        <a:extLst>
                          <a:ext uri="{FF2B5EF4-FFF2-40B4-BE49-F238E27FC236}">
                            <a16:creationId xmlns:a16="http://schemas.microsoft.com/office/drawing/2014/main" id="{B5F4CF46-9D52-6B07-066B-904D0DF0E78B}"/>
                          </a:ext>
                        </a:extLst>
                      </p:cNvPr>
                      <p:cNvPicPr/>
                      <p:nvPr/>
                    </p:nvPicPr>
                    <p:blipFill>
                      <a:blip r:embed="rId5"/>
                      <a:stretch>
                        <a:fillRect/>
                      </a:stretch>
                    </p:blipFill>
                    <p:spPr>
                      <a:xfrm>
                        <a:off x="4991431" y="1989824"/>
                        <a:ext cx="2484437" cy="582613"/>
                      </a:xfrm>
                      <a:prstGeom prst="rect">
                        <a:avLst/>
                      </a:prstGeom>
                      <a:solidFill>
                        <a:srgbClr val="CCFFCC"/>
                      </a:solidFill>
                    </p:spPr>
                  </p:pic>
                </p:oleObj>
              </mc:Fallback>
            </mc:AlternateContent>
          </a:graphicData>
        </a:graphic>
      </p:graphicFrame>
      <p:sp>
        <p:nvSpPr>
          <p:cNvPr id="13" name="TextBox 12">
            <a:extLst>
              <a:ext uri="{FF2B5EF4-FFF2-40B4-BE49-F238E27FC236}">
                <a16:creationId xmlns:a16="http://schemas.microsoft.com/office/drawing/2014/main" id="{8500EE07-4308-4477-E15D-204143B3AB5E}"/>
              </a:ext>
            </a:extLst>
          </p:cNvPr>
          <p:cNvSpPr txBox="1"/>
          <p:nvPr/>
        </p:nvSpPr>
        <p:spPr>
          <a:xfrm>
            <a:off x="7861037" y="1876468"/>
            <a:ext cx="3868847" cy="1077218"/>
          </a:xfrm>
          <a:prstGeom prst="rect">
            <a:avLst/>
          </a:prstGeom>
          <a:noFill/>
        </p:spPr>
        <p:txBody>
          <a:bodyPr wrap="square" rtlCol="0">
            <a:spAutoFit/>
          </a:bodyPr>
          <a:lstStyle/>
          <a:p>
            <a:r>
              <a:rPr lang="en-US" sz="1600"/>
              <a:t>where m = number of rows above the i</a:t>
            </a:r>
            <a:r>
              <a:rPr lang="en-US" sz="1600" baseline="30000"/>
              <a:t>th</a:t>
            </a:r>
            <a:r>
              <a:rPr lang="en-US" sz="1600"/>
              <a:t> that have value A = A</a:t>
            </a:r>
            <a:r>
              <a:rPr lang="en-US" sz="1600" baseline="-25000"/>
              <a:t>i</a:t>
            </a:r>
            <a:r>
              <a:rPr lang="en-US" sz="1600"/>
              <a:t>, P(Y=Yes|A</a:t>
            </a:r>
            <a:r>
              <a:rPr lang="en-US" sz="1600" baseline="-25000"/>
              <a:t>i</a:t>
            </a:r>
            <a:r>
              <a:rPr lang="en-US" sz="1600"/>
              <a:t>) is calculated from those previous rows, and k is some user defined number, like k = 0.05.</a:t>
            </a:r>
          </a:p>
        </p:txBody>
      </p:sp>
      <p:graphicFrame>
        <p:nvGraphicFramePr>
          <p:cNvPr id="11" name="Object 10">
            <a:extLst>
              <a:ext uri="{FF2B5EF4-FFF2-40B4-BE49-F238E27FC236}">
                <a16:creationId xmlns:a16="http://schemas.microsoft.com/office/drawing/2014/main" id="{FDF4634E-47C3-DFE2-37CE-87B6B08B9EA8}"/>
              </a:ext>
            </a:extLst>
          </p:cNvPr>
          <p:cNvGraphicFramePr>
            <a:graphicFrameLocks noChangeAspect="1"/>
          </p:cNvGraphicFramePr>
          <p:nvPr>
            <p:extLst>
              <p:ext uri="{D42A27DB-BD31-4B8C-83A1-F6EECF244321}">
                <p14:modId xmlns:p14="http://schemas.microsoft.com/office/powerpoint/2010/main" val="3772625870"/>
              </p:ext>
            </p:extLst>
          </p:nvPr>
        </p:nvGraphicFramePr>
        <p:xfrm>
          <a:off x="7475868" y="3545253"/>
          <a:ext cx="1581150" cy="2881313"/>
        </p:xfrm>
        <a:graphic>
          <a:graphicData uri="http://schemas.openxmlformats.org/presentationml/2006/ole">
            <mc:AlternateContent xmlns:mc="http://schemas.openxmlformats.org/markup-compatibility/2006">
              <mc:Choice xmlns:v="urn:schemas-microsoft-com:vml" Requires="v">
                <p:oleObj name="Equation" r:id="rId6" imgW="1580388" imgH="2880524" progId="Equation.DSMT4">
                  <p:embed/>
                </p:oleObj>
              </mc:Choice>
              <mc:Fallback>
                <p:oleObj name="Equation" r:id="rId6" imgW="1580388" imgH="2880524" progId="Equation.DSMT4">
                  <p:embed/>
                  <p:pic>
                    <p:nvPicPr>
                      <p:cNvPr id="0" name=""/>
                      <p:cNvPicPr/>
                      <p:nvPr/>
                    </p:nvPicPr>
                    <p:blipFill>
                      <a:blip r:embed="rId7"/>
                      <a:stretch>
                        <a:fillRect/>
                      </a:stretch>
                    </p:blipFill>
                    <p:spPr>
                      <a:xfrm>
                        <a:off x="7475868" y="3545253"/>
                        <a:ext cx="1581150" cy="2881313"/>
                      </a:xfrm>
                      <a:prstGeom prst="rect">
                        <a:avLst/>
                      </a:prstGeom>
                    </p:spPr>
                  </p:pic>
                </p:oleObj>
              </mc:Fallback>
            </mc:AlternateContent>
          </a:graphicData>
        </a:graphic>
      </p:graphicFrame>
      <p:pic>
        <p:nvPicPr>
          <p:cNvPr id="15" name="Picture 14">
            <a:extLst>
              <a:ext uri="{FF2B5EF4-FFF2-40B4-BE49-F238E27FC236}">
                <a16:creationId xmlns:a16="http://schemas.microsoft.com/office/drawing/2014/main" id="{55B048B1-7572-7963-8379-3C4C2BC0C352}"/>
              </a:ext>
            </a:extLst>
          </p:cNvPr>
          <p:cNvPicPr>
            <a:picLocks noChangeAspect="1"/>
          </p:cNvPicPr>
          <p:nvPr/>
        </p:nvPicPr>
        <p:blipFill>
          <a:blip r:embed="rId8"/>
          <a:stretch>
            <a:fillRect/>
          </a:stretch>
        </p:blipFill>
        <p:spPr>
          <a:xfrm>
            <a:off x="373361" y="4266815"/>
            <a:ext cx="5860288" cy="2088061"/>
          </a:xfrm>
          <a:prstGeom prst="rect">
            <a:avLst/>
          </a:prstGeom>
        </p:spPr>
      </p:pic>
      <p:sp>
        <p:nvSpPr>
          <p:cNvPr id="16" name="TextBox 15">
            <a:extLst>
              <a:ext uri="{FF2B5EF4-FFF2-40B4-BE49-F238E27FC236}">
                <a16:creationId xmlns:a16="http://schemas.microsoft.com/office/drawing/2014/main" id="{0E056942-3251-5926-50F4-2C9367E94DAB}"/>
              </a:ext>
            </a:extLst>
          </p:cNvPr>
          <p:cNvSpPr txBox="1"/>
          <p:nvPr/>
        </p:nvSpPr>
        <p:spPr>
          <a:xfrm>
            <a:off x="378391" y="3504498"/>
            <a:ext cx="5869864" cy="338554"/>
          </a:xfrm>
          <a:prstGeom prst="rect">
            <a:avLst/>
          </a:prstGeom>
          <a:noFill/>
        </p:spPr>
        <p:txBody>
          <a:bodyPr wrap="square" rtlCol="0">
            <a:spAutoFit/>
          </a:bodyPr>
          <a:lstStyle/>
          <a:p>
            <a:r>
              <a:rPr lang="en-US" sz="1600"/>
              <a:t>If we apply the above formula, with k = 0.05, to our table, we’d find:</a:t>
            </a:r>
          </a:p>
        </p:txBody>
      </p:sp>
    </p:spTree>
    <p:extLst>
      <p:ext uri="{BB962C8B-B14F-4D97-AF65-F5344CB8AC3E}">
        <p14:creationId xmlns:p14="http://schemas.microsoft.com/office/powerpoint/2010/main" val="1177915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60273-50D2-4C6D-B962-ED73B4700FE8}"/>
              </a:ext>
            </a:extLst>
          </p:cNvPr>
          <p:cNvSpPr/>
          <p:nvPr/>
        </p:nvSpPr>
        <p:spPr>
          <a:xfrm>
            <a:off x="287174" y="1336232"/>
            <a:ext cx="10646297" cy="830997"/>
          </a:xfrm>
          <a:prstGeom prst="rect">
            <a:avLst/>
          </a:prstGeom>
        </p:spPr>
        <p:txBody>
          <a:bodyPr wrap="square">
            <a:spAutoFit/>
          </a:bodyPr>
          <a:lstStyle/>
          <a:p>
            <a:r>
              <a:rPr lang="en-US" sz="1600"/>
              <a:t>So we can try out different ML models on the same data to see which does best.  The general prescription is to separate data into say 4 groups.  We Train on 3 of the 4 groups and Test on the other one.  We can do this four different ways.  And then we can combine all of the predictions from the Tests into a Confusion Matrix.  </a:t>
            </a:r>
            <a:endParaRPr lang="en-US" sz="1400"/>
          </a:p>
        </p:txBody>
      </p:sp>
      <p:sp>
        <p:nvSpPr>
          <p:cNvPr id="6" name="TextBox 5">
            <a:extLst>
              <a:ext uri="{FF2B5EF4-FFF2-40B4-BE49-F238E27FC236}">
                <a16:creationId xmlns:a16="http://schemas.microsoft.com/office/drawing/2014/main" id="{A37E9DB9-E1D6-4442-A3E1-DDF0D4161C90}"/>
              </a:ext>
            </a:extLst>
          </p:cNvPr>
          <p:cNvSpPr txBox="1"/>
          <p:nvPr/>
        </p:nvSpPr>
        <p:spPr>
          <a:xfrm flipH="1">
            <a:off x="3726425" y="76987"/>
            <a:ext cx="4028499" cy="584775"/>
          </a:xfrm>
          <a:prstGeom prst="rect">
            <a:avLst/>
          </a:prstGeom>
          <a:noFill/>
        </p:spPr>
        <p:txBody>
          <a:bodyPr wrap="square" rtlCol="0">
            <a:spAutoFit/>
          </a:bodyPr>
          <a:lstStyle/>
          <a:p>
            <a:r>
              <a:rPr lang="en-US" sz="3200" b="1" u="sng"/>
              <a:t>Evaluating ML Models</a:t>
            </a:r>
          </a:p>
        </p:txBody>
      </p:sp>
      <p:pic>
        <p:nvPicPr>
          <p:cNvPr id="2" name="Picture 1">
            <a:extLst>
              <a:ext uri="{FF2B5EF4-FFF2-40B4-BE49-F238E27FC236}">
                <a16:creationId xmlns:a16="http://schemas.microsoft.com/office/drawing/2014/main" id="{3C416AF3-5B71-40E2-7D79-833B759D4E3A}"/>
              </a:ext>
            </a:extLst>
          </p:cNvPr>
          <p:cNvPicPr>
            <a:picLocks noChangeAspect="1"/>
          </p:cNvPicPr>
          <p:nvPr/>
        </p:nvPicPr>
        <p:blipFill>
          <a:blip r:embed="rId2"/>
          <a:stretch>
            <a:fillRect/>
          </a:stretch>
        </p:blipFill>
        <p:spPr>
          <a:xfrm>
            <a:off x="287174" y="2394616"/>
            <a:ext cx="4008467" cy="731583"/>
          </a:xfrm>
          <a:prstGeom prst="rect">
            <a:avLst/>
          </a:prstGeom>
        </p:spPr>
      </p:pic>
      <p:pic>
        <p:nvPicPr>
          <p:cNvPr id="9" name="Picture 8">
            <a:extLst>
              <a:ext uri="{FF2B5EF4-FFF2-40B4-BE49-F238E27FC236}">
                <a16:creationId xmlns:a16="http://schemas.microsoft.com/office/drawing/2014/main" id="{089E33A5-72D3-D54B-52A2-BB9726E97C09}"/>
              </a:ext>
            </a:extLst>
          </p:cNvPr>
          <p:cNvPicPr>
            <a:picLocks noChangeAspect="1"/>
          </p:cNvPicPr>
          <p:nvPr/>
        </p:nvPicPr>
        <p:blipFill>
          <a:blip r:embed="rId3"/>
          <a:stretch>
            <a:fillRect/>
          </a:stretch>
        </p:blipFill>
        <p:spPr>
          <a:xfrm>
            <a:off x="287174" y="3406592"/>
            <a:ext cx="6690940" cy="929721"/>
          </a:xfrm>
          <a:prstGeom prst="rect">
            <a:avLst/>
          </a:prstGeom>
        </p:spPr>
      </p:pic>
      <mc:AlternateContent xmlns:mc="http://schemas.openxmlformats.org/markup-compatibility/2006" xmlns:p14="http://schemas.microsoft.com/office/powerpoint/2010/main">
        <mc:Choice Requires="p14">
          <p:contentPart p14:bwMode="auto" r:id="rId4">
            <p14:nvContentPartPr>
              <p14:cNvPr id="13" name="Ink 12">
                <a:extLst>
                  <a:ext uri="{FF2B5EF4-FFF2-40B4-BE49-F238E27FC236}">
                    <a16:creationId xmlns:a16="http://schemas.microsoft.com/office/drawing/2014/main" id="{DD2F6E79-CA41-E75F-DD18-6AF60EA0AF61}"/>
                  </a:ext>
                </a:extLst>
              </p14:cNvPr>
              <p14:cNvContentPartPr/>
              <p14:nvPr/>
            </p14:nvContentPartPr>
            <p14:xfrm>
              <a:off x="4680290" y="2750800"/>
              <a:ext cx="776880" cy="82440"/>
            </p14:xfrm>
          </p:contentPart>
        </mc:Choice>
        <mc:Fallback xmlns="">
          <p:pic>
            <p:nvPicPr>
              <p:cNvPr id="13" name="Ink 12">
                <a:extLst>
                  <a:ext uri="{FF2B5EF4-FFF2-40B4-BE49-F238E27FC236}">
                    <a16:creationId xmlns:a16="http://schemas.microsoft.com/office/drawing/2014/main" id="{DD2F6E79-CA41-E75F-DD18-6AF60EA0AF61}"/>
                  </a:ext>
                </a:extLst>
              </p:cNvPr>
              <p:cNvPicPr/>
              <p:nvPr/>
            </p:nvPicPr>
            <p:blipFill>
              <a:blip r:embed="rId5"/>
              <a:stretch>
                <a:fillRect/>
              </a:stretch>
            </p:blipFill>
            <p:spPr>
              <a:xfrm>
                <a:off x="4671290" y="2741800"/>
                <a:ext cx="794520" cy="1000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4" name="Ink 13">
                <a:extLst>
                  <a:ext uri="{FF2B5EF4-FFF2-40B4-BE49-F238E27FC236}">
                    <a16:creationId xmlns:a16="http://schemas.microsoft.com/office/drawing/2014/main" id="{B2D54F37-F94E-93CA-DC6A-110D83E6F398}"/>
                  </a:ext>
                </a:extLst>
              </p14:cNvPr>
              <p14:cNvContentPartPr/>
              <p14:nvPr/>
            </p14:nvContentPartPr>
            <p14:xfrm>
              <a:off x="7275890" y="3833521"/>
              <a:ext cx="690840" cy="109440"/>
            </p14:xfrm>
          </p:contentPart>
        </mc:Choice>
        <mc:Fallback xmlns="">
          <p:pic>
            <p:nvPicPr>
              <p:cNvPr id="14" name="Ink 13">
                <a:extLst>
                  <a:ext uri="{FF2B5EF4-FFF2-40B4-BE49-F238E27FC236}">
                    <a16:creationId xmlns:a16="http://schemas.microsoft.com/office/drawing/2014/main" id="{B2D54F37-F94E-93CA-DC6A-110D83E6F398}"/>
                  </a:ext>
                </a:extLst>
              </p:cNvPr>
              <p:cNvPicPr/>
              <p:nvPr/>
            </p:nvPicPr>
            <p:blipFill>
              <a:blip r:embed="rId7"/>
              <a:stretch>
                <a:fillRect/>
              </a:stretch>
            </p:blipFill>
            <p:spPr>
              <a:xfrm>
                <a:off x="7266890" y="3824521"/>
                <a:ext cx="708480" cy="127080"/>
              </a:xfrm>
              <a:prstGeom prst="rect">
                <a:avLst/>
              </a:prstGeom>
            </p:spPr>
          </p:pic>
        </mc:Fallback>
      </mc:AlternateContent>
      <p:sp>
        <p:nvSpPr>
          <p:cNvPr id="15" name="TextBox 14">
            <a:extLst>
              <a:ext uri="{FF2B5EF4-FFF2-40B4-BE49-F238E27FC236}">
                <a16:creationId xmlns:a16="http://schemas.microsoft.com/office/drawing/2014/main" id="{8D73377E-679B-FEC4-9D41-EBC0DA3974D8}"/>
              </a:ext>
            </a:extLst>
          </p:cNvPr>
          <p:cNvSpPr txBox="1"/>
          <p:nvPr/>
        </p:nvSpPr>
        <p:spPr>
          <a:xfrm>
            <a:off x="5740675" y="2425965"/>
            <a:ext cx="2990370" cy="523220"/>
          </a:xfrm>
          <a:prstGeom prst="rect">
            <a:avLst/>
          </a:prstGeom>
          <a:noFill/>
        </p:spPr>
        <p:txBody>
          <a:bodyPr wrap="square" rtlCol="0">
            <a:spAutoFit/>
          </a:bodyPr>
          <a:lstStyle/>
          <a:p>
            <a:r>
              <a:rPr lang="en-US" sz="1400"/>
              <a:t>comparing predictions of sickness/wellness to actual outcome.</a:t>
            </a:r>
          </a:p>
        </p:txBody>
      </p:sp>
      <p:sp>
        <p:nvSpPr>
          <p:cNvPr id="16" name="TextBox 15">
            <a:extLst>
              <a:ext uri="{FF2B5EF4-FFF2-40B4-BE49-F238E27FC236}">
                <a16:creationId xmlns:a16="http://schemas.microsoft.com/office/drawing/2014/main" id="{6874E1F9-5FA4-D6CA-4EE7-18C3C5CEF9C1}"/>
              </a:ext>
            </a:extLst>
          </p:cNvPr>
          <p:cNvSpPr txBox="1"/>
          <p:nvPr/>
        </p:nvSpPr>
        <p:spPr>
          <a:xfrm>
            <a:off x="8264506" y="3571911"/>
            <a:ext cx="2990370" cy="523220"/>
          </a:xfrm>
          <a:prstGeom prst="rect">
            <a:avLst/>
          </a:prstGeom>
          <a:noFill/>
        </p:spPr>
        <p:txBody>
          <a:bodyPr wrap="square" rtlCol="0">
            <a:spAutoFit/>
          </a:bodyPr>
          <a:lstStyle/>
          <a:p>
            <a:r>
              <a:rPr lang="en-US" sz="1400"/>
              <a:t>comparing predictions of movie preference to actual outcome.</a:t>
            </a:r>
          </a:p>
        </p:txBody>
      </p:sp>
      <p:pic>
        <p:nvPicPr>
          <p:cNvPr id="3" name="Picture 2" descr="A diagram of false positive and true positive&#10;&#10;Description automatically generated">
            <a:extLst>
              <a:ext uri="{FF2B5EF4-FFF2-40B4-BE49-F238E27FC236}">
                <a16:creationId xmlns:a16="http://schemas.microsoft.com/office/drawing/2014/main" id="{4490B143-7BE2-C7CF-E7F3-06B38FBB5AFC}"/>
              </a:ext>
            </a:extLst>
          </p:cNvPr>
          <p:cNvPicPr>
            <a:picLocks noChangeAspect="1"/>
          </p:cNvPicPr>
          <p:nvPr/>
        </p:nvPicPr>
        <p:blipFill>
          <a:blip r:embed="rId8"/>
          <a:stretch>
            <a:fillRect/>
          </a:stretch>
        </p:blipFill>
        <p:spPr>
          <a:xfrm>
            <a:off x="287174" y="4895403"/>
            <a:ext cx="2495015" cy="1741667"/>
          </a:xfrm>
          <a:prstGeom prst="rect">
            <a:avLst/>
          </a:prstGeom>
        </p:spPr>
      </p:pic>
      <p:sp>
        <p:nvSpPr>
          <p:cNvPr id="5" name="TextBox 4">
            <a:extLst>
              <a:ext uri="{FF2B5EF4-FFF2-40B4-BE49-F238E27FC236}">
                <a16:creationId xmlns:a16="http://schemas.microsoft.com/office/drawing/2014/main" id="{A3378193-EF46-D48F-7A5F-AE326A9D44A4}"/>
              </a:ext>
            </a:extLst>
          </p:cNvPr>
          <p:cNvSpPr txBox="1"/>
          <p:nvPr/>
        </p:nvSpPr>
        <p:spPr>
          <a:xfrm>
            <a:off x="3264310" y="4895403"/>
            <a:ext cx="3713804" cy="338554"/>
          </a:xfrm>
          <a:prstGeom prst="rect">
            <a:avLst/>
          </a:prstGeom>
          <a:noFill/>
        </p:spPr>
        <p:txBody>
          <a:bodyPr wrap="square" rtlCol="0">
            <a:spAutoFit/>
          </a:bodyPr>
          <a:lstStyle/>
          <a:p>
            <a:r>
              <a:rPr lang="en-US" sz="1600"/>
              <a:t>for instance, consider possible outcomes</a:t>
            </a:r>
          </a:p>
        </p:txBody>
      </p:sp>
    </p:spTree>
    <p:extLst>
      <p:ext uri="{BB962C8B-B14F-4D97-AF65-F5344CB8AC3E}">
        <p14:creationId xmlns:p14="http://schemas.microsoft.com/office/powerpoint/2010/main" val="1423498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37E9DB9-E1D6-4442-A3E1-DDF0D4161C90}"/>
              </a:ext>
            </a:extLst>
          </p:cNvPr>
          <p:cNvSpPr txBox="1"/>
          <p:nvPr/>
        </p:nvSpPr>
        <p:spPr>
          <a:xfrm flipH="1">
            <a:off x="3726425" y="76987"/>
            <a:ext cx="4028499" cy="584775"/>
          </a:xfrm>
          <a:prstGeom prst="rect">
            <a:avLst/>
          </a:prstGeom>
          <a:noFill/>
        </p:spPr>
        <p:txBody>
          <a:bodyPr wrap="square" rtlCol="0">
            <a:spAutoFit/>
          </a:bodyPr>
          <a:lstStyle/>
          <a:p>
            <a:r>
              <a:rPr lang="en-US" sz="3200" b="1" u="sng"/>
              <a:t>Evaluating ML Models</a:t>
            </a:r>
          </a:p>
        </p:txBody>
      </p:sp>
      <p:graphicFrame>
        <p:nvGraphicFramePr>
          <p:cNvPr id="3" name="Object 2">
            <a:extLst>
              <a:ext uri="{FF2B5EF4-FFF2-40B4-BE49-F238E27FC236}">
                <a16:creationId xmlns:a16="http://schemas.microsoft.com/office/drawing/2014/main" id="{091101F4-E399-E2AC-78E8-E224608B7DAE}"/>
              </a:ext>
            </a:extLst>
          </p:cNvPr>
          <p:cNvGraphicFramePr>
            <a:graphicFrameLocks noChangeAspect="1"/>
          </p:cNvGraphicFramePr>
          <p:nvPr>
            <p:extLst>
              <p:ext uri="{D42A27DB-BD31-4B8C-83A1-F6EECF244321}">
                <p14:modId xmlns:p14="http://schemas.microsoft.com/office/powerpoint/2010/main" val="3928614740"/>
              </p:ext>
            </p:extLst>
          </p:nvPr>
        </p:nvGraphicFramePr>
        <p:xfrm>
          <a:off x="398717" y="2556234"/>
          <a:ext cx="5903760" cy="1596649"/>
        </p:xfrm>
        <a:graphic>
          <a:graphicData uri="http://schemas.openxmlformats.org/presentationml/2006/ole">
            <mc:AlternateContent xmlns:mc="http://schemas.openxmlformats.org/markup-compatibility/2006">
              <mc:Choice xmlns:v="urn:schemas-microsoft-com:vml" Requires="v">
                <p:oleObj name="Equation" r:id="rId2" imgW="4927320" imgH="1333440" progId="Equation.DSMT4">
                  <p:embed/>
                </p:oleObj>
              </mc:Choice>
              <mc:Fallback>
                <p:oleObj name="Equation" r:id="rId2" imgW="4927320" imgH="1333440" progId="Equation.DSMT4">
                  <p:embed/>
                  <p:pic>
                    <p:nvPicPr>
                      <p:cNvPr id="0" name=""/>
                      <p:cNvPicPr/>
                      <p:nvPr/>
                    </p:nvPicPr>
                    <p:blipFill>
                      <a:blip r:embed="rId3"/>
                      <a:stretch>
                        <a:fillRect/>
                      </a:stretch>
                    </p:blipFill>
                    <p:spPr>
                      <a:xfrm>
                        <a:off x="398717" y="2556234"/>
                        <a:ext cx="5903760" cy="1596649"/>
                      </a:xfrm>
                      <a:prstGeom prst="rect">
                        <a:avLst/>
                      </a:prstGeom>
                      <a:solidFill>
                        <a:schemeClr val="accent1">
                          <a:lumMod val="20000"/>
                          <a:lumOff val="80000"/>
                        </a:schemeClr>
                      </a:solidFill>
                    </p:spPr>
                  </p:pic>
                </p:oleObj>
              </mc:Fallback>
            </mc:AlternateContent>
          </a:graphicData>
        </a:graphic>
      </p:graphicFrame>
      <p:pic>
        <p:nvPicPr>
          <p:cNvPr id="5" name="Picture 4" descr="A person standing next to a grid&#10;&#10;Description automatically generated with medium confidence">
            <a:extLst>
              <a:ext uri="{FF2B5EF4-FFF2-40B4-BE49-F238E27FC236}">
                <a16:creationId xmlns:a16="http://schemas.microsoft.com/office/drawing/2014/main" id="{A16E82B4-4CC9-249F-A5A4-C246CACE88E5}"/>
              </a:ext>
            </a:extLst>
          </p:cNvPr>
          <p:cNvPicPr>
            <a:picLocks noChangeAspect="1"/>
          </p:cNvPicPr>
          <p:nvPr/>
        </p:nvPicPr>
        <p:blipFill>
          <a:blip r:embed="rId4"/>
          <a:stretch>
            <a:fillRect/>
          </a:stretch>
        </p:blipFill>
        <p:spPr>
          <a:xfrm>
            <a:off x="7084604" y="2384132"/>
            <a:ext cx="2469608" cy="1742197"/>
          </a:xfrm>
          <a:prstGeom prst="rect">
            <a:avLst/>
          </a:prstGeom>
        </p:spPr>
      </p:pic>
      <p:graphicFrame>
        <p:nvGraphicFramePr>
          <p:cNvPr id="7" name="Object 6">
            <a:extLst>
              <a:ext uri="{FF2B5EF4-FFF2-40B4-BE49-F238E27FC236}">
                <a16:creationId xmlns:a16="http://schemas.microsoft.com/office/drawing/2014/main" id="{95DC818F-F858-78B4-AFFD-542EFEE8C6CA}"/>
              </a:ext>
            </a:extLst>
          </p:cNvPr>
          <p:cNvGraphicFramePr>
            <a:graphicFrameLocks noChangeAspect="1"/>
          </p:cNvGraphicFramePr>
          <p:nvPr>
            <p:extLst>
              <p:ext uri="{D42A27DB-BD31-4B8C-83A1-F6EECF244321}">
                <p14:modId xmlns:p14="http://schemas.microsoft.com/office/powerpoint/2010/main" val="2849892136"/>
              </p:ext>
            </p:extLst>
          </p:nvPr>
        </p:nvGraphicFramePr>
        <p:xfrm>
          <a:off x="398717" y="5132157"/>
          <a:ext cx="8716962" cy="1266825"/>
        </p:xfrm>
        <a:graphic>
          <a:graphicData uri="http://schemas.openxmlformats.org/presentationml/2006/ole">
            <mc:AlternateContent xmlns:mc="http://schemas.openxmlformats.org/markup-compatibility/2006">
              <mc:Choice xmlns:v="urn:schemas-microsoft-com:vml" Requires="v">
                <p:oleObj name="Equation" r:id="rId5" imgW="6286320" imgH="914400" progId="Equation.DSMT4">
                  <p:embed/>
                </p:oleObj>
              </mc:Choice>
              <mc:Fallback>
                <p:oleObj name="Equation" r:id="rId5" imgW="6286320" imgH="914400" progId="Equation.DSMT4">
                  <p:embed/>
                  <p:pic>
                    <p:nvPicPr>
                      <p:cNvPr id="3" name="Object 2">
                        <a:extLst>
                          <a:ext uri="{FF2B5EF4-FFF2-40B4-BE49-F238E27FC236}">
                            <a16:creationId xmlns:a16="http://schemas.microsoft.com/office/drawing/2014/main" id="{091101F4-E399-E2AC-78E8-E224608B7DAE}"/>
                          </a:ext>
                        </a:extLst>
                      </p:cNvPr>
                      <p:cNvPicPr/>
                      <p:nvPr/>
                    </p:nvPicPr>
                    <p:blipFill>
                      <a:blip r:embed="rId6"/>
                      <a:stretch>
                        <a:fillRect/>
                      </a:stretch>
                    </p:blipFill>
                    <p:spPr>
                      <a:xfrm>
                        <a:off x="398717" y="5132157"/>
                        <a:ext cx="8716962" cy="1266825"/>
                      </a:xfrm>
                      <a:prstGeom prst="rect">
                        <a:avLst/>
                      </a:prstGeom>
                      <a:solidFill>
                        <a:schemeClr val="accent1">
                          <a:lumMod val="20000"/>
                          <a:lumOff val="80000"/>
                        </a:schemeClr>
                      </a:solidFill>
                    </p:spPr>
                  </p:pic>
                </p:oleObj>
              </mc:Fallback>
            </mc:AlternateContent>
          </a:graphicData>
        </a:graphic>
      </p:graphicFrame>
      <p:pic>
        <p:nvPicPr>
          <p:cNvPr id="8" name="Picture 7" descr="A diagram of a positive and false negative&#10;&#10;Description automatically generated">
            <a:extLst>
              <a:ext uri="{FF2B5EF4-FFF2-40B4-BE49-F238E27FC236}">
                <a16:creationId xmlns:a16="http://schemas.microsoft.com/office/drawing/2014/main" id="{C0B22623-BFC8-67B5-7C5A-5416EACCA88C}"/>
              </a:ext>
            </a:extLst>
          </p:cNvPr>
          <p:cNvPicPr>
            <a:picLocks noChangeAspect="1"/>
          </p:cNvPicPr>
          <p:nvPr/>
        </p:nvPicPr>
        <p:blipFill>
          <a:blip r:embed="rId7"/>
          <a:stretch>
            <a:fillRect/>
          </a:stretch>
        </p:blipFill>
        <p:spPr>
          <a:xfrm>
            <a:off x="9680370" y="4814101"/>
            <a:ext cx="1871918" cy="1742197"/>
          </a:xfrm>
          <a:prstGeom prst="rect">
            <a:avLst/>
          </a:prstGeom>
        </p:spPr>
      </p:pic>
      <p:pic>
        <p:nvPicPr>
          <p:cNvPr id="10" name="Picture 9" descr="A diagram of false positive and true positive&#10;&#10;Description automatically generated">
            <a:extLst>
              <a:ext uri="{FF2B5EF4-FFF2-40B4-BE49-F238E27FC236}">
                <a16:creationId xmlns:a16="http://schemas.microsoft.com/office/drawing/2014/main" id="{5E6B6888-B1E6-402F-C75B-72E45513902A}"/>
              </a:ext>
            </a:extLst>
          </p:cNvPr>
          <p:cNvPicPr>
            <a:picLocks noChangeAspect="1"/>
          </p:cNvPicPr>
          <p:nvPr/>
        </p:nvPicPr>
        <p:blipFill>
          <a:blip r:embed="rId8"/>
          <a:stretch>
            <a:fillRect/>
          </a:stretch>
        </p:blipFill>
        <p:spPr>
          <a:xfrm>
            <a:off x="398717" y="324930"/>
            <a:ext cx="2495015" cy="1741667"/>
          </a:xfrm>
          <a:prstGeom prst="rect">
            <a:avLst/>
          </a:prstGeom>
        </p:spPr>
      </p:pic>
    </p:spTree>
    <p:extLst>
      <p:ext uri="{BB962C8B-B14F-4D97-AF65-F5344CB8AC3E}">
        <p14:creationId xmlns:p14="http://schemas.microsoft.com/office/powerpoint/2010/main" val="415713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37E9DB9-E1D6-4442-A3E1-DDF0D4161C90}"/>
              </a:ext>
            </a:extLst>
          </p:cNvPr>
          <p:cNvSpPr txBox="1"/>
          <p:nvPr/>
        </p:nvSpPr>
        <p:spPr>
          <a:xfrm flipH="1">
            <a:off x="3726425" y="76987"/>
            <a:ext cx="4028499" cy="584775"/>
          </a:xfrm>
          <a:prstGeom prst="rect">
            <a:avLst/>
          </a:prstGeom>
          <a:noFill/>
        </p:spPr>
        <p:txBody>
          <a:bodyPr wrap="square" rtlCol="0">
            <a:spAutoFit/>
          </a:bodyPr>
          <a:lstStyle/>
          <a:p>
            <a:r>
              <a:rPr lang="en-US" sz="3200" b="1" u="sng"/>
              <a:t>Evaluating ML Models</a:t>
            </a:r>
          </a:p>
        </p:txBody>
      </p:sp>
      <p:graphicFrame>
        <p:nvGraphicFramePr>
          <p:cNvPr id="4" name="Object 3">
            <a:extLst>
              <a:ext uri="{FF2B5EF4-FFF2-40B4-BE49-F238E27FC236}">
                <a16:creationId xmlns:a16="http://schemas.microsoft.com/office/drawing/2014/main" id="{306DAE48-446F-DD28-DAF3-D18E9A67A9D7}"/>
              </a:ext>
            </a:extLst>
          </p:cNvPr>
          <p:cNvGraphicFramePr>
            <a:graphicFrameLocks noChangeAspect="1"/>
          </p:cNvGraphicFramePr>
          <p:nvPr>
            <p:extLst>
              <p:ext uri="{D42A27DB-BD31-4B8C-83A1-F6EECF244321}">
                <p14:modId xmlns:p14="http://schemas.microsoft.com/office/powerpoint/2010/main" val="3197456146"/>
              </p:ext>
            </p:extLst>
          </p:nvPr>
        </p:nvGraphicFramePr>
        <p:xfrm>
          <a:off x="224607" y="2124297"/>
          <a:ext cx="9050338" cy="1266825"/>
        </p:xfrm>
        <a:graphic>
          <a:graphicData uri="http://schemas.openxmlformats.org/presentationml/2006/ole">
            <mc:AlternateContent xmlns:mc="http://schemas.openxmlformats.org/markup-compatibility/2006">
              <mc:Choice xmlns:v="urn:schemas-microsoft-com:vml" Requires="v">
                <p:oleObj name="Equation" r:id="rId2" imgW="6527520" imgH="914400" progId="Equation.DSMT4">
                  <p:embed/>
                </p:oleObj>
              </mc:Choice>
              <mc:Fallback>
                <p:oleObj name="Equation" r:id="rId2" imgW="6527520" imgH="914400" progId="Equation.DSMT4">
                  <p:embed/>
                  <p:pic>
                    <p:nvPicPr>
                      <p:cNvPr id="3" name="Object 2">
                        <a:extLst>
                          <a:ext uri="{FF2B5EF4-FFF2-40B4-BE49-F238E27FC236}">
                            <a16:creationId xmlns:a16="http://schemas.microsoft.com/office/drawing/2014/main" id="{091101F4-E399-E2AC-78E8-E224608B7DAE}"/>
                          </a:ext>
                        </a:extLst>
                      </p:cNvPr>
                      <p:cNvPicPr/>
                      <p:nvPr/>
                    </p:nvPicPr>
                    <p:blipFill>
                      <a:blip r:embed="rId3"/>
                      <a:stretch>
                        <a:fillRect/>
                      </a:stretch>
                    </p:blipFill>
                    <p:spPr>
                      <a:xfrm>
                        <a:off x="224607" y="2124297"/>
                        <a:ext cx="9050338" cy="1266825"/>
                      </a:xfrm>
                      <a:prstGeom prst="rect">
                        <a:avLst/>
                      </a:prstGeom>
                      <a:solidFill>
                        <a:schemeClr val="accent1">
                          <a:lumMod val="20000"/>
                          <a:lumOff val="80000"/>
                        </a:schemeClr>
                      </a:solidFill>
                    </p:spPr>
                  </p:pic>
                </p:oleObj>
              </mc:Fallback>
            </mc:AlternateContent>
          </a:graphicData>
        </a:graphic>
      </p:graphicFrame>
      <p:pic>
        <p:nvPicPr>
          <p:cNvPr id="8" name="Picture 7" descr="A screen shot of a computer screen&#10;&#10;Description automatically generated">
            <a:extLst>
              <a:ext uri="{FF2B5EF4-FFF2-40B4-BE49-F238E27FC236}">
                <a16:creationId xmlns:a16="http://schemas.microsoft.com/office/drawing/2014/main" id="{B5FBB770-D5C3-C23B-7005-398004B2CFE6}"/>
              </a:ext>
            </a:extLst>
          </p:cNvPr>
          <p:cNvPicPr>
            <a:picLocks noChangeAspect="1"/>
          </p:cNvPicPr>
          <p:nvPr/>
        </p:nvPicPr>
        <p:blipFill>
          <a:blip r:embed="rId4"/>
          <a:stretch>
            <a:fillRect/>
          </a:stretch>
        </p:blipFill>
        <p:spPr>
          <a:xfrm>
            <a:off x="9521949" y="1836898"/>
            <a:ext cx="2445444" cy="1717799"/>
          </a:xfrm>
          <a:prstGeom prst="rect">
            <a:avLst/>
          </a:prstGeom>
        </p:spPr>
      </p:pic>
      <p:graphicFrame>
        <p:nvGraphicFramePr>
          <p:cNvPr id="10" name="Object 9">
            <a:extLst>
              <a:ext uri="{FF2B5EF4-FFF2-40B4-BE49-F238E27FC236}">
                <a16:creationId xmlns:a16="http://schemas.microsoft.com/office/drawing/2014/main" id="{79E2842C-7609-9968-0AE6-7A2D299A28A8}"/>
              </a:ext>
            </a:extLst>
          </p:cNvPr>
          <p:cNvGraphicFramePr>
            <a:graphicFrameLocks noChangeAspect="1"/>
          </p:cNvGraphicFramePr>
          <p:nvPr>
            <p:extLst>
              <p:ext uri="{D42A27DB-BD31-4B8C-83A1-F6EECF244321}">
                <p14:modId xmlns:p14="http://schemas.microsoft.com/office/powerpoint/2010/main" val="3419094162"/>
              </p:ext>
            </p:extLst>
          </p:nvPr>
        </p:nvGraphicFramePr>
        <p:xfrm>
          <a:off x="224607" y="4198286"/>
          <a:ext cx="8169377" cy="631111"/>
        </p:xfrm>
        <a:graphic>
          <a:graphicData uri="http://schemas.openxmlformats.org/presentationml/2006/ole">
            <mc:AlternateContent xmlns:mc="http://schemas.openxmlformats.org/markup-compatibility/2006">
              <mc:Choice xmlns:v="urn:schemas-microsoft-com:vml" Requires="v">
                <p:oleObj name="Equation" r:id="rId5" imgW="5918040" imgH="457200" progId="Equation.DSMT4">
                  <p:embed/>
                </p:oleObj>
              </mc:Choice>
              <mc:Fallback>
                <p:oleObj name="Equation" r:id="rId5" imgW="5918040" imgH="457200" progId="Equation.DSMT4">
                  <p:embed/>
                  <p:pic>
                    <p:nvPicPr>
                      <p:cNvPr id="0" name=""/>
                      <p:cNvPicPr/>
                      <p:nvPr/>
                    </p:nvPicPr>
                    <p:blipFill>
                      <a:blip r:embed="rId6"/>
                      <a:stretch>
                        <a:fillRect/>
                      </a:stretch>
                    </p:blipFill>
                    <p:spPr>
                      <a:xfrm>
                        <a:off x="224607" y="4198286"/>
                        <a:ext cx="8169377" cy="631111"/>
                      </a:xfrm>
                      <a:prstGeom prst="rect">
                        <a:avLst/>
                      </a:prstGeom>
                      <a:solidFill>
                        <a:schemeClr val="accent1">
                          <a:lumMod val="20000"/>
                          <a:lumOff val="80000"/>
                        </a:schemeClr>
                      </a:solidFill>
                    </p:spPr>
                  </p:pic>
                </p:oleObj>
              </mc:Fallback>
            </mc:AlternateContent>
          </a:graphicData>
        </a:graphic>
      </p:graphicFrame>
      <p:pic>
        <p:nvPicPr>
          <p:cNvPr id="11" name="Picture 10" descr="A pink paper with red text&#10;&#10;Description automatically generated">
            <a:extLst>
              <a:ext uri="{FF2B5EF4-FFF2-40B4-BE49-F238E27FC236}">
                <a16:creationId xmlns:a16="http://schemas.microsoft.com/office/drawing/2014/main" id="{AB06A0B2-3227-07B5-0EC5-983AACB1AD42}"/>
              </a:ext>
            </a:extLst>
          </p:cNvPr>
          <p:cNvPicPr>
            <a:picLocks noChangeAspect="1"/>
          </p:cNvPicPr>
          <p:nvPr/>
        </p:nvPicPr>
        <p:blipFill>
          <a:blip r:embed="rId7"/>
          <a:stretch>
            <a:fillRect/>
          </a:stretch>
        </p:blipFill>
        <p:spPr>
          <a:xfrm>
            <a:off x="9274945" y="3674379"/>
            <a:ext cx="1946050" cy="1482272"/>
          </a:xfrm>
          <a:prstGeom prst="rect">
            <a:avLst/>
          </a:prstGeom>
        </p:spPr>
      </p:pic>
      <p:graphicFrame>
        <p:nvGraphicFramePr>
          <p:cNvPr id="12" name="Object 11">
            <a:extLst>
              <a:ext uri="{FF2B5EF4-FFF2-40B4-BE49-F238E27FC236}">
                <a16:creationId xmlns:a16="http://schemas.microsoft.com/office/drawing/2014/main" id="{732E739E-B216-4783-7158-D2ABCC3B7D27}"/>
              </a:ext>
            </a:extLst>
          </p:cNvPr>
          <p:cNvGraphicFramePr>
            <a:graphicFrameLocks noChangeAspect="1"/>
          </p:cNvGraphicFramePr>
          <p:nvPr>
            <p:extLst>
              <p:ext uri="{D42A27DB-BD31-4B8C-83A1-F6EECF244321}">
                <p14:modId xmlns:p14="http://schemas.microsoft.com/office/powerpoint/2010/main" val="3753436822"/>
              </p:ext>
            </p:extLst>
          </p:nvPr>
        </p:nvGraphicFramePr>
        <p:xfrm>
          <a:off x="224607" y="6037226"/>
          <a:ext cx="7996238" cy="631825"/>
        </p:xfrm>
        <a:graphic>
          <a:graphicData uri="http://schemas.openxmlformats.org/presentationml/2006/ole">
            <mc:AlternateContent xmlns:mc="http://schemas.openxmlformats.org/markup-compatibility/2006">
              <mc:Choice xmlns:v="urn:schemas-microsoft-com:vml" Requires="v">
                <p:oleObj name="Equation" r:id="rId8" imgW="5790960" imgH="457200" progId="Equation.DSMT4">
                  <p:embed/>
                </p:oleObj>
              </mc:Choice>
              <mc:Fallback>
                <p:oleObj name="Equation" r:id="rId8" imgW="5790960" imgH="457200" progId="Equation.DSMT4">
                  <p:embed/>
                  <p:pic>
                    <p:nvPicPr>
                      <p:cNvPr id="10" name="Object 9">
                        <a:extLst>
                          <a:ext uri="{FF2B5EF4-FFF2-40B4-BE49-F238E27FC236}">
                            <a16:creationId xmlns:a16="http://schemas.microsoft.com/office/drawing/2014/main" id="{79E2842C-7609-9968-0AE6-7A2D299A28A8}"/>
                          </a:ext>
                        </a:extLst>
                      </p:cNvPr>
                      <p:cNvPicPr/>
                      <p:nvPr/>
                    </p:nvPicPr>
                    <p:blipFill>
                      <a:blip r:embed="rId9"/>
                      <a:stretch>
                        <a:fillRect/>
                      </a:stretch>
                    </p:blipFill>
                    <p:spPr>
                      <a:xfrm>
                        <a:off x="224607" y="6037226"/>
                        <a:ext cx="7996238" cy="631825"/>
                      </a:xfrm>
                      <a:prstGeom prst="rect">
                        <a:avLst/>
                      </a:prstGeom>
                      <a:solidFill>
                        <a:schemeClr val="accent1">
                          <a:lumMod val="20000"/>
                          <a:lumOff val="80000"/>
                        </a:schemeClr>
                      </a:solidFill>
                    </p:spPr>
                  </p:pic>
                </p:oleObj>
              </mc:Fallback>
            </mc:AlternateContent>
          </a:graphicData>
        </a:graphic>
      </p:graphicFrame>
      <p:pic>
        <p:nvPicPr>
          <p:cNvPr id="14" name="Picture 13" descr="A diagram of a positive and false negative&#10;&#10;Description automatically generated">
            <a:extLst>
              <a:ext uri="{FF2B5EF4-FFF2-40B4-BE49-F238E27FC236}">
                <a16:creationId xmlns:a16="http://schemas.microsoft.com/office/drawing/2014/main" id="{5E4404C7-2F59-8EBA-D7B5-13E5EFF01C57}"/>
              </a:ext>
            </a:extLst>
          </p:cNvPr>
          <p:cNvPicPr>
            <a:picLocks noChangeAspect="1"/>
          </p:cNvPicPr>
          <p:nvPr/>
        </p:nvPicPr>
        <p:blipFill>
          <a:blip r:embed="rId10"/>
          <a:stretch>
            <a:fillRect/>
          </a:stretch>
        </p:blipFill>
        <p:spPr>
          <a:xfrm>
            <a:off x="9274945" y="5276333"/>
            <a:ext cx="1549174" cy="1442334"/>
          </a:xfrm>
          <a:prstGeom prst="rect">
            <a:avLst/>
          </a:prstGeom>
        </p:spPr>
      </p:pic>
      <p:pic>
        <p:nvPicPr>
          <p:cNvPr id="15" name="Picture 14" descr="A diagram of false positive and true positive&#10;&#10;Description automatically generated">
            <a:extLst>
              <a:ext uri="{FF2B5EF4-FFF2-40B4-BE49-F238E27FC236}">
                <a16:creationId xmlns:a16="http://schemas.microsoft.com/office/drawing/2014/main" id="{13CCCD9D-4A43-12B2-CD15-33D50E7F14DD}"/>
              </a:ext>
            </a:extLst>
          </p:cNvPr>
          <p:cNvPicPr>
            <a:picLocks noChangeAspect="1"/>
          </p:cNvPicPr>
          <p:nvPr/>
        </p:nvPicPr>
        <p:blipFill>
          <a:blip r:embed="rId11"/>
          <a:stretch>
            <a:fillRect/>
          </a:stretch>
        </p:blipFill>
        <p:spPr>
          <a:xfrm>
            <a:off x="224607" y="188949"/>
            <a:ext cx="2495015" cy="1741667"/>
          </a:xfrm>
          <a:prstGeom prst="rect">
            <a:avLst/>
          </a:prstGeom>
        </p:spPr>
      </p:pic>
    </p:spTree>
    <p:extLst>
      <p:ext uri="{BB962C8B-B14F-4D97-AF65-F5344CB8AC3E}">
        <p14:creationId xmlns:p14="http://schemas.microsoft.com/office/powerpoint/2010/main" val="1651653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60273-50D2-4C6D-B962-ED73B4700FE8}"/>
              </a:ext>
            </a:extLst>
          </p:cNvPr>
          <p:cNvSpPr/>
          <p:nvPr/>
        </p:nvSpPr>
        <p:spPr>
          <a:xfrm>
            <a:off x="277343" y="775788"/>
            <a:ext cx="2819820" cy="553998"/>
          </a:xfrm>
          <a:prstGeom prst="rect">
            <a:avLst/>
          </a:prstGeom>
        </p:spPr>
        <p:txBody>
          <a:bodyPr wrap="square">
            <a:spAutoFit/>
          </a:bodyPr>
          <a:lstStyle/>
          <a:p>
            <a:r>
              <a:rPr lang="en-US" sz="1600" b="1"/>
              <a:t>example</a:t>
            </a:r>
          </a:p>
          <a:p>
            <a:pPr marL="0" marR="0">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Now consider our movie matrix.  </a:t>
            </a:r>
          </a:p>
        </p:txBody>
      </p:sp>
      <p:sp>
        <p:nvSpPr>
          <p:cNvPr id="6" name="TextBox 5">
            <a:extLst>
              <a:ext uri="{FF2B5EF4-FFF2-40B4-BE49-F238E27FC236}">
                <a16:creationId xmlns:a16="http://schemas.microsoft.com/office/drawing/2014/main" id="{A37E9DB9-E1D6-4442-A3E1-DDF0D4161C90}"/>
              </a:ext>
            </a:extLst>
          </p:cNvPr>
          <p:cNvSpPr txBox="1"/>
          <p:nvPr/>
        </p:nvSpPr>
        <p:spPr>
          <a:xfrm flipH="1">
            <a:off x="3726426" y="42586"/>
            <a:ext cx="4028499" cy="584775"/>
          </a:xfrm>
          <a:prstGeom prst="rect">
            <a:avLst/>
          </a:prstGeom>
          <a:noFill/>
        </p:spPr>
        <p:txBody>
          <a:bodyPr wrap="square" rtlCol="0">
            <a:spAutoFit/>
          </a:bodyPr>
          <a:lstStyle/>
          <a:p>
            <a:r>
              <a:rPr lang="en-US" sz="3200" b="1" u="sng"/>
              <a:t>Evaluating ML Models</a:t>
            </a:r>
          </a:p>
        </p:txBody>
      </p:sp>
      <p:pic>
        <p:nvPicPr>
          <p:cNvPr id="5" name="Picture 4">
            <a:extLst>
              <a:ext uri="{FF2B5EF4-FFF2-40B4-BE49-F238E27FC236}">
                <a16:creationId xmlns:a16="http://schemas.microsoft.com/office/drawing/2014/main" id="{DA9D9D1C-D874-2C3B-B0C8-4CB5004BA6E0}"/>
              </a:ext>
            </a:extLst>
          </p:cNvPr>
          <p:cNvPicPr>
            <a:picLocks noChangeAspect="1"/>
          </p:cNvPicPr>
          <p:nvPr/>
        </p:nvPicPr>
        <p:blipFill>
          <a:blip r:embed="rId2"/>
          <a:stretch>
            <a:fillRect/>
          </a:stretch>
        </p:blipFill>
        <p:spPr>
          <a:xfrm>
            <a:off x="374934" y="1438539"/>
            <a:ext cx="8256705" cy="1176840"/>
          </a:xfrm>
          <a:prstGeom prst="rect">
            <a:avLst/>
          </a:prstGeom>
        </p:spPr>
      </p:pic>
      <p:graphicFrame>
        <p:nvGraphicFramePr>
          <p:cNvPr id="7" name="Object 6">
            <a:extLst>
              <a:ext uri="{FF2B5EF4-FFF2-40B4-BE49-F238E27FC236}">
                <a16:creationId xmlns:a16="http://schemas.microsoft.com/office/drawing/2014/main" id="{58729C5B-BE9A-8D45-0626-853FD06D27BB}"/>
              </a:ext>
            </a:extLst>
          </p:cNvPr>
          <p:cNvGraphicFramePr>
            <a:graphicFrameLocks noChangeAspect="1"/>
          </p:cNvGraphicFramePr>
          <p:nvPr>
            <p:extLst>
              <p:ext uri="{D42A27DB-BD31-4B8C-83A1-F6EECF244321}">
                <p14:modId xmlns:p14="http://schemas.microsoft.com/office/powerpoint/2010/main" val="3822680625"/>
              </p:ext>
            </p:extLst>
          </p:nvPr>
        </p:nvGraphicFramePr>
        <p:xfrm>
          <a:off x="452131" y="3228965"/>
          <a:ext cx="5634037" cy="1119748"/>
        </p:xfrm>
        <a:graphic>
          <a:graphicData uri="http://schemas.openxmlformats.org/presentationml/2006/ole">
            <mc:AlternateContent xmlns:mc="http://schemas.openxmlformats.org/markup-compatibility/2006">
              <mc:Choice xmlns:v="urn:schemas-microsoft-com:vml" Requires="v">
                <p:oleObj name="Equation" r:id="rId3" imgW="4560528" imgH="906338" progId="Equation.DSMT4">
                  <p:embed/>
                </p:oleObj>
              </mc:Choice>
              <mc:Fallback>
                <p:oleObj name="Equation" r:id="rId3" imgW="4560528" imgH="906338" progId="Equation.DSMT4">
                  <p:embed/>
                  <p:pic>
                    <p:nvPicPr>
                      <p:cNvPr id="0" name=""/>
                      <p:cNvPicPr/>
                      <p:nvPr/>
                    </p:nvPicPr>
                    <p:blipFill>
                      <a:blip r:embed="rId4"/>
                      <a:stretch>
                        <a:fillRect/>
                      </a:stretch>
                    </p:blipFill>
                    <p:spPr>
                      <a:xfrm>
                        <a:off x="452131" y="3228965"/>
                        <a:ext cx="5634037" cy="1119748"/>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77831F4A-57D0-7A29-D476-253D24FA5677}"/>
              </a:ext>
            </a:extLst>
          </p:cNvPr>
          <p:cNvSpPr txBox="1"/>
          <p:nvPr/>
        </p:nvSpPr>
        <p:spPr>
          <a:xfrm>
            <a:off x="374934" y="2724132"/>
            <a:ext cx="8592086" cy="307777"/>
          </a:xfrm>
          <a:prstGeom prst="rect">
            <a:avLst/>
          </a:prstGeom>
          <a:noFill/>
        </p:spPr>
        <p:txBody>
          <a:bodyPr wrap="square">
            <a:spAutoFit/>
          </a:bodyPr>
          <a:lstStyle/>
          <a:p>
            <a:r>
              <a:rPr lang="en-US" sz="1400">
                <a:effectLst/>
                <a:latin typeface="Calibri" panose="020F0502020204030204" pitchFamily="34" charset="0"/>
                <a:ea typeface="Calibri" panose="020F0502020204030204" pitchFamily="34" charset="0"/>
                <a:cs typeface="Times New Roman" panose="02020603050405020304" pitchFamily="18" charset="0"/>
              </a:rPr>
              <a:t>What is the sensitivity and specificity of predicting whether someone prefers Troll 2 to all the other movies?</a:t>
            </a:r>
            <a:endParaRPr lang="en-US" sz="1400"/>
          </a:p>
        </p:txBody>
      </p:sp>
      <p:sp>
        <p:nvSpPr>
          <p:cNvPr id="11" name="TextBox 10">
            <a:extLst>
              <a:ext uri="{FF2B5EF4-FFF2-40B4-BE49-F238E27FC236}">
                <a16:creationId xmlns:a16="http://schemas.microsoft.com/office/drawing/2014/main" id="{EAC4B84A-7B60-3C23-1F8E-5951E9A94DA9}"/>
              </a:ext>
            </a:extLst>
          </p:cNvPr>
          <p:cNvSpPr txBox="1"/>
          <p:nvPr/>
        </p:nvSpPr>
        <p:spPr>
          <a:xfrm>
            <a:off x="374934" y="4640826"/>
            <a:ext cx="6617110" cy="2062103"/>
          </a:xfrm>
          <a:prstGeom prst="rect">
            <a:avLst/>
          </a:prstGeom>
          <a:noFill/>
        </p:spPr>
        <p:txBody>
          <a:bodyPr wrap="square" rtlCol="0">
            <a:spAutoFit/>
          </a:bodyPr>
          <a:lstStyle/>
          <a:p>
            <a:r>
              <a:rPr lang="en-US" sz="1600" b="1"/>
              <a:t>ROC/AUC</a:t>
            </a:r>
            <a:endParaRPr lang="en-US" b="1"/>
          </a:p>
          <a:p>
            <a:r>
              <a:rPr lang="en-US" sz="1400"/>
              <a:t>If our ML model has an adjustable classification cutoff parameter – like the Logistic Regression model (p), and like Gradient Boost, XGBoost, we can make a plot of the True Positive Rate vs. False Positive Rate for different values of p.  The worst model would have coordinates (0,0) or (1,1).  The best model would have a coordinate (0,1).  Apropos the Logistic Regression model when p = 0, we’d expect ROC = (1,1) and when p = 1, we’d expect ROC = (0,0).  Some p-value would bring us closest to (1,0).  If comparing different Logistic Regression models, to see which is generally better than the other, we can compute the area under the ROC curve (AUC).  Higher area = better model.  </a:t>
            </a:r>
          </a:p>
        </p:txBody>
      </p:sp>
      <p:pic>
        <p:nvPicPr>
          <p:cNvPr id="12" name="Picture 11" descr="Chart&#10;&#10;Description automatically generated with medium confidence">
            <a:extLst>
              <a:ext uri="{FF2B5EF4-FFF2-40B4-BE49-F238E27FC236}">
                <a16:creationId xmlns:a16="http://schemas.microsoft.com/office/drawing/2014/main" id="{D55D2878-0F84-28EE-91CA-3B36FA627CCD}"/>
              </a:ext>
            </a:extLst>
          </p:cNvPr>
          <p:cNvPicPr>
            <a:picLocks noChangeAspect="1"/>
          </p:cNvPicPr>
          <p:nvPr/>
        </p:nvPicPr>
        <p:blipFill>
          <a:blip r:embed="rId5"/>
          <a:stretch>
            <a:fillRect/>
          </a:stretch>
        </p:blipFill>
        <p:spPr>
          <a:xfrm>
            <a:off x="7637350" y="4094229"/>
            <a:ext cx="4448810" cy="2632075"/>
          </a:xfrm>
          <a:prstGeom prst="rect">
            <a:avLst/>
          </a:prstGeom>
        </p:spPr>
      </p:pic>
    </p:spTree>
    <p:extLst>
      <p:ext uri="{BB962C8B-B14F-4D97-AF65-F5344CB8AC3E}">
        <p14:creationId xmlns:p14="http://schemas.microsoft.com/office/powerpoint/2010/main" val="630090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BF715A-CFF1-4E1D-8CE8-2B281A32E719}"/>
              </a:ext>
            </a:extLst>
          </p:cNvPr>
          <p:cNvSpPr txBox="1"/>
          <p:nvPr/>
        </p:nvSpPr>
        <p:spPr>
          <a:xfrm>
            <a:off x="4368577" y="155697"/>
            <a:ext cx="256316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Missing Data</a:t>
            </a:r>
          </a:p>
        </p:txBody>
      </p:sp>
      <p:sp>
        <p:nvSpPr>
          <p:cNvPr id="2" name="TextBox 1">
            <a:extLst>
              <a:ext uri="{FF2B5EF4-FFF2-40B4-BE49-F238E27FC236}">
                <a16:creationId xmlns:a16="http://schemas.microsoft.com/office/drawing/2014/main" id="{1D269885-06E4-EA31-8169-D0B7480C8A8D}"/>
              </a:ext>
            </a:extLst>
          </p:cNvPr>
          <p:cNvSpPr txBox="1"/>
          <p:nvPr/>
        </p:nvSpPr>
        <p:spPr>
          <a:xfrm>
            <a:off x="513546" y="904531"/>
            <a:ext cx="9684772" cy="1077218"/>
          </a:xfrm>
          <a:prstGeom prst="rect">
            <a:avLst/>
          </a:prstGeom>
          <a:noFill/>
        </p:spPr>
        <p:txBody>
          <a:bodyPr wrap="square" rtlCol="0">
            <a:spAutoFit/>
          </a:bodyPr>
          <a:lstStyle/>
          <a:p>
            <a:r>
              <a:rPr lang="en-US" sz="1600"/>
              <a:t>say we have a table with missing data, and we want to estimate the most probable values of the missing data. we will basically estimate the missing data as a weighted average of values in other rows, and the weight is the similarity of those rows to the one with missing data.  We start by grouping the rows by outcome – considering all rows with the same outcome to be similar to each other.   And we place a 1 in the matrix for pairs of similar rows.  </a:t>
            </a:r>
          </a:p>
        </p:txBody>
      </p:sp>
      <p:pic>
        <p:nvPicPr>
          <p:cNvPr id="4" name="Picture 3">
            <a:extLst>
              <a:ext uri="{FF2B5EF4-FFF2-40B4-BE49-F238E27FC236}">
                <a16:creationId xmlns:a16="http://schemas.microsoft.com/office/drawing/2014/main" id="{6F9662CE-9A2B-BC7D-6204-3FA5505AFD07}"/>
              </a:ext>
            </a:extLst>
          </p:cNvPr>
          <p:cNvPicPr>
            <a:picLocks noChangeAspect="1"/>
          </p:cNvPicPr>
          <p:nvPr/>
        </p:nvPicPr>
        <p:blipFill>
          <a:blip r:embed="rId2"/>
          <a:stretch>
            <a:fillRect/>
          </a:stretch>
        </p:blipFill>
        <p:spPr>
          <a:xfrm>
            <a:off x="592202" y="2227970"/>
            <a:ext cx="4461579" cy="1800017"/>
          </a:xfrm>
          <a:prstGeom prst="rect">
            <a:avLst/>
          </a:prstGeom>
        </p:spPr>
      </p:pic>
      <p:pic>
        <p:nvPicPr>
          <p:cNvPr id="5" name="Picture 4">
            <a:extLst>
              <a:ext uri="{FF2B5EF4-FFF2-40B4-BE49-F238E27FC236}">
                <a16:creationId xmlns:a16="http://schemas.microsoft.com/office/drawing/2014/main" id="{839FCE64-FB76-08DD-A58A-4A70F670B8A6}"/>
              </a:ext>
            </a:extLst>
          </p:cNvPr>
          <p:cNvPicPr>
            <a:picLocks noChangeAspect="1"/>
          </p:cNvPicPr>
          <p:nvPr/>
        </p:nvPicPr>
        <p:blipFill>
          <a:blip r:embed="rId3"/>
          <a:stretch>
            <a:fillRect/>
          </a:stretch>
        </p:blipFill>
        <p:spPr>
          <a:xfrm>
            <a:off x="5650159" y="2289613"/>
            <a:ext cx="5253077" cy="1738374"/>
          </a:xfrm>
          <a:prstGeom prst="rect">
            <a:avLst/>
          </a:prstGeom>
        </p:spPr>
      </p:pic>
      <p:sp>
        <p:nvSpPr>
          <p:cNvPr id="6" name="TextBox 5">
            <a:extLst>
              <a:ext uri="{FF2B5EF4-FFF2-40B4-BE49-F238E27FC236}">
                <a16:creationId xmlns:a16="http://schemas.microsoft.com/office/drawing/2014/main" id="{588A1AE5-D8B1-D6C1-18F8-AA9AC4B3F76B}"/>
              </a:ext>
            </a:extLst>
          </p:cNvPr>
          <p:cNvSpPr txBox="1"/>
          <p:nvPr/>
        </p:nvSpPr>
        <p:spPr>
          <a:xfrm>
            <a:off x="513546" y="4251640"/>
            <a:ext cx="10095463" cy="584775"/>
          </a:xfrm>
          <a:prstGeom prst="rect">
            <a:avLst/>
          </a:prstGeom>
          <a:noFill/>
        </p:spPr>
        <p:txBody>
          <a:bodyPr wrap="square" rtlCol="0">
            <a:spAutoFit/>
          </a:bodyPr>
          <a:lstStyle/>
          <a:p>
            <a:r>
              <a:rPr lang="en-US" sz="1600"/>
              <a:t>Then we estimate the missing values with a weighted linear combination of the values in all the other rows.  The weights are the values in the similarity matrix. </a:t>
            </a:r>
          </a:p>
        </p:txBody>
      </p:sp>
      <p:graphicFrame>
        <p:nvGraphicFramePr>
          <p:cNvPr id="7" name="Object 6">
            <a:extLst>
              <a:ext uri="{FF2B5EF4-FFF2-40B4-BE49-F238E27FC236}">
                <a16:creationId xmlns:a16="http://schemas.microsoft.com/office/drawing/2014/main" id="{F3433B42-E57D-5141-2C68-CAD29358AB3D}"/>
              </a:ext>
            </a:extLst>
          </p:cNvPr>
          <p:cNvGraphicFramePr>
            <a:graphicFrameLocks noChangeAspect="1"/>
          </p:cNvGraphicFramePr>
          <p:nvPr>
            <p:extLst>
              <p:ext uri="{D42A27DB-BD31-4B8C-83A1-F6EECF244321}">
                <p14:modId xmlns:p14="http://schemas.microsoft.com/office/powerpoint/2010/main" val="4093458062"/>
              </p:ext>
            </p:extLst>
          </p:nvPr>
        </p:nvGraphicFramePr>
        <p:xfrm>
          <a:off x="592202" y="5096141"/>
          <a:ext cx="4808538" cy="1201737"/>
        </p:xfrm>
        <a:graphic>
          <a:graphicData uri="http://schemas.openxmlformats.org/presentationml/2006/ole">
            <mc:AlternateContent xmlns:mc="http://schemas.openxmlformats.org/markup-compatibility/2006">
              <mc:Choice xmlns:v="urn:schemas-microsoft-com:vml" Requires="v">
                <p:oleObj name="Equation" r:id="rId4" imgW="3251160" imgH="812520" progId="Equation.DSMT4">
                  <p:embed/>
                </p:oleObj>
              </mc:Choice>
              <mc:Fallback>
                <p:oleObj name="Equation" r:id="rId4" imgW="3251160" imgH="812520" progId="Equation.DSMT4">
                  <p:embed/>
                  <p:pic>
                    <p:nvPicPr>
                      <p:cNvPr id="0" name=""/>
                      <p:cNvPicPr/>
                      <p:nvPr/>
                    </p:nvPicPr>
                    <p:blipFill>
                      <a:blip r:embed="rId5"/>
                      <a:stretch>
                        <a:fillRect/>
                      </a:stretch>
                    </p:blipFill>
                    <p:spPr>
                      <a:xfrm>
                        <a:off x="592202" y="5096141"/>
                        <a:ext cx="4808538" cy="1201737"/>
                      </a:xfrm>
                      <a:prstGeom prst="rect">
                        <a:avLst/>
                      </a:prstGeom>
                    </p:spPr>
                  </p:pic>
                </p:oleObj>
              </mc:Fallback>
            </mc:AlternateContent>
          </a:graphicData>
        </a:graphic>
      </p:graphicFrame>
      <p:pic>
        <p:nvPicPr>
          <p:cNvPr id="9" name="Picture 8">
            <a:extLst>
              <a:ext uri="{FF2B5EF4-FFF2-40B4-BE49-F238E27FC236}">
                <a16:creationId xmlns:a16="http://schemas.microsoft.com/office/drawing/2014/main" id="{DF424777-CEB1-3E51-4F99-723671D8C0BB}"/>
              </a:ext>
            </a:extLst>
          </p:cNvPr>
          <p:cNvPicPr>
            <a:picLocks noChangeAspect="1"/>
          </p:cNvPicPr>
          <p:nvPr/>
        </p:nvPicPr>
        <p:blipFill>
          <a:blip r:embed="rId6"/>
          <a:stretch>
            <a:fillRect/>
          </a:stretch>
        </p:blipFill>
        <p:spPr>
          <a:xfrm>
            <a:off x="7012665" y="4836415"/>
            <a:ext cx="4435224" cy="1760373"/>
          </a:xfrm>
          <a:prstGeom prst="rect">
            <a:avLst/>
          </a:prstGeom>
        </p:spPr>
      </p:pic>
      <mc:AlternateContent xmlns:mc="http://schemas.openxmlformats.org/markup-compatibility/2006" xmlns:p14="http://schemas.microsoft.com/office/powerpoint/2010/main">
        <mc:Choice Requires="p14">
          <p:contentPart p14:bwMode="auto" r:id="rId7">
            <p14:nvContentPartPr>
              <p14:cNvPr id="10" name="Ink 9">
                <a:extLst>
                  <a:ext uri="{FF2B5EF4-FFF2-40B4-BE49-F238E27FC236}">
                    <a16:creationId xmlns:a16="http://schemas.microsoft.com/office/drawing/2014/main" id="{4785D6E7-C8D0-86EC-73C7-ED4B7ADA91FE}"/>
                  </a:ext>
                </a:extLst>
              </p14:cNvPr>
              <p14:cNvContentPartPr/>
              <p14:nvPr/>
            </p14:nvContentPartPr>
            <p14:xfrm>
              <a:off x="5736634" y="5612726"/>
              <a:ext cx="638640" cy="300240"/>
            </p14:xfrm>
          </p:contentPart>
        </mc:Choice>
        <mc:Fallback xmlns="">
          <p:pic>
            <p:nvPicPr>
              <p:cNvPr id="10" name="Ink 9">
                <a:extLst>
                  <a:ext uri="{FF2B5EF4-FFF2-40B4-BE49-F238E27FC236}">
                    <a16:creationId xmlns:a16="http://schemas.microsoft.com/office/drawing/2014/main" id="{4785D6E7-C8D0-86EC-73C7-ED4B7ADA91FE}"/>
                  </a:ext>
                </a:extLst>
              </p:cNvPr>
              <p:cNvPicPr/>
              <p:nvPr/>
            </p:nvPicPr>
            <p:blipFill>
              <a:blip r:embed="rId8"/>
              <a:stretch>
                <a:fillRect/>
              </a:stretch>
            </p:blipFill>
            <p:spPr>
              <a:xfrm>
                <a:off x="5727634" y="5604086"/>
                <a:ext cx="656280" cy="317880"/>
              </a:xfrm>
              <a:prstGeom prst="rect">
                <a:avLst/>
              </a:prstGeom>
            </p:spPr>
          </p:pic>
        </mc:Fallback>
      </mc:AlternateContent>
    </p:spTree>
    <p:extLst>
      <p:ext uri="{BB962C8B-B14F-4D97-AF65-F5344CB8AC3E}">
        <p14:creationId xmlns:p14="http://schemas.microsoft.com/office/powerpoint/2010/main" val="1947089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BF715A-CFF1-4E1D-8CE8-2B281A32E719}"/>
              </a:ext>
            </a:extLst>
          </p:cNvPr>
          <p:cNvSpPr txBox="1"/>
          <p:nvPr/>
        </p:nvSpPr>
        <p:spPr>
          <a:xfrm>
            <a:off x="4368577" y="155697"/>
            <a:ext cx="256316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a:ln>
                  <a:noFill/>
                </a:ln>
                <a:effectLst/>
                <a:uLnTx/>
                <a:uFillTx/>
                <a:latin typeface="Calibri" panose="020F0502020204030204"/>
                <a:ea typeface="+mn-ea"/>
                <a:cs typeface="+mn-cs"/>
              </a:rPr>
              <a:t>Missing Data</a:t>
            </a:r>
          </a:p>
        </p:txBody>
      </p:sp>
      <p:sp>
        <p:nvSpPr>
          <p:cNvPr id="2" name="TextBox 1">
            <a:extLst>
              <a:ext uri="{FF2B5EF4-FFF2-40B4-BE49-F238E27FC236}">
                <a16:creationId xmlns:a16="http://schemas.microsoft.com/office/drawing/2014/main" id="{1D269885-06E4-EA31-8169-D0B7480C8A8D}"/>
              </a:ext>
            </a:extLst>
          </p:cNvPr>
          <p:cNvSpPr txBox="1"/>
          <p:nvPr/>
        </p:nvSpPr>
        <p:spPr>
          <a:xfrm>
            <a:off x="513546" y="904531"/>
            <a:ext cx="11127848" cy="830997"/>
          </a:xfrm>
          <a:prstGeom prst="rect">
            <a:avLst/>
          </a:prstGeom>
          <a:noFill/>
        </p:spPr>
        <p:txBody>
          <a:bodyPr wrap="square" rtlCol="0">
            <a:spAutoFit/>
          </a:bodyPr>
          <a:lstStyle/>
          <a:p>
            <a:r>
              <a:rPr lang="en-US" sz="1600"/>
              <a:t>That’s the first iteration.  Then we reset the similarit matrix to 0.  And we run all the data in our updated table through a random forest of decision trees, two of which are shown below.  Every time two rows end up in the same leaf of a decision tree, we add a 1 to the similarity matrix.  For our data, and these two trees, we get this:</a:t>
            </a:r>
          </a:p>
        </p:txBody>
      </p:sp>
      <p:graphicFrame>
        <p:nvGraphicFramePr>
          <p:cNvPr id="7" name="Object 6">
            <a:extLst>
              <a:ext uri="{FF2B5EF4-FFF2-40B4-BE49-F238E27FC236}">
                <a16:creationId xmlns:a16="http://schemas.microsoft.com/office/drawing/2014/main" id="{F3433B42-E57D-5141-2C68-CAD29358AB3D}"/>
              </a:ext>
            </a:extLst>
          </p:cNvPr>
          <p:cNvGraphicFramePr>
            <a:graphicFrameLocks noChangeAspect="1"/>
          </p:cNvGraphicFramePr>
          <p:nvPr>
            <p:extLst>
              <p:ext uri="{D42A27DB-BD31-4B8C-83A1-F6EECF244321}">
                <p14:modId xmlns:p14="http://schemas.microsoft.com/office/powerpoint/2010/main" val="2777561889"/>
              </p:ext>
            </p:extLst>
          </p:nvPr>
        </p:nvGraphicFramePr>
        <p:xfrm>
          <a:off x="705055" y="4711226"/>
          <a:ext cx="4187825" cy="1201738"/>
        </p:xfrm>
        <a:graphic>
          <a:graphicData uri="http://schemas.openxmlformats.org/presentationml/2006/ole">
            <mc:AlternateContent xmlns:mc="http://schemas.openxmlformats.org/markup-compatibility/2006">
              <mc:Choice xmlns:v="urn:schemas-microsoft-com:vml" Requires="v">
                <p:oleObj name="Equation" r:id="rId2" imgW="2831760" imgH="812520" progId="Equation.DSMT4">
                  <p:embed/>
                </p:oleObj>
              </mc:Choice>
              <mc:Fallback>
                <p:oleObj name="Equation" r:id="rId2" imgW="2831760" imgH="812520" progId="Equation.DSMT4">
                  <p:embed/>
                  <p:pic>
                    <p:nvPicPr>
                      <p:cNvPr id="7" name="Object 6">
                        <a:extLst>
                          <a:ext uri="{FF2B5EF4-FFF2-40B4-BE49-F238E27FC236}">
                            <a16:creationId xmlns:a16="http://schemas.microsoft.com/office/drawing/2014/main" id="{F3433B42-E57D-5141-2C68-CAD29358AB3D}"/>
                          </a:ext>
                        </a:extLst>
                      </p:cNvPr>
                      <p:cNvPicPr/>
                      <p:nvPr/>
                    </p:nvPicPr>
                    <p:blipFill>
                      <a:blip r:embed="rId3"/>
                      <a:stretch>
                        <a:fillRect/>
                      </a:stretch>
                    </p:blipFill>
                    <p:spPr>
                      <a:xfrm>
                        <a:off x="705055" y="4711226"/>
                        <a:ext cx="4187825" cy="1201738"/>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4">
            <p14:nvContentPartPr>
              <p14:cNvPr id="10" name="Ink 9">
                <a:extLst>
                  <a:ext uri="{FF2B5EF4-FFF2-40B4-BE49-F238E27FC236}">
                    <a16:creationId xmlns:a16="http://schemas.microsoft.com/office/drawing/2014/main" id="{4785D6E7-C8D0-86EC-73C7-ED4B7ADA91FE}"/>
                  </a:ext>
                </a:extLst>
              </p14:cNvPr>
              <p14:cNvContentPartPr/>
              <p14:nvPr/>
            </p14:nvContentPartPr>
            <p14:xfrm>
              <a:off x="5186027" y="5312095"/>
              <a:ext cx="638640" cy="300240"/>
            </p14:xfrm>
          </p:contentPart>
        </mc:Choice>
        <mc:Fallback xmlns="">
          <p:pic>
            <p:nvPicPr>
              <p:cNvPr id="10" name="Ink 9">
                <a:extLst>
                  <a:ext uri="{FF2B5EF4-FFF2-40B4-BE49-F238E27FC236}">
                    <a16:creationId xmlns:a16="http://schemas.microsoft.com/office/drawing/2014/main" id="{4785D6E7-C8D0-86EC-73C7-ED4B7ADA91FE}"/>
                  </a:ext>
                </a:extLst>
              </p:cNvPr>
              <p:cNvPicPr/>
              <p:nvPr/>
            </p:nvPicPr>
            <p:blipFill>
              <a:blip r:embed="rId5"/>
              <a:stretch>
                <a:fillRect/>
              </a:stretch>
            </p:blipFill>
            <p:spPr>
              <a:xfrm>
                <a:off x="5177027" y="5303455"/>
                <a:ext cx="656280" cy="317880"/>
              </a:xfrm>
              <a:prstGeom prst="rect">
                <a:avLst/>
              </a:prstGeom>
            </p:spPr>
          </p:pic>
        </mc:Fallback>
      </mc:AlternateContent>
      <p:pic>
        <p:nvPicPr>
          <p:cNvPr id="8" name="Picture 7">
            <a:extLst>
              <a:ext uri="{FF2B5EF4-FFF2-40B4-BE49-F238E27FC236}">
                <a16:creationId xmlns:a16="http://schemas.microsoft.com/office/drawing/2014/main" id="{29A7919D-C165-AB15-88FD-25ED9BB98FC5}"/>
              </a:ext>
            </a:extLst>
          </p:cNvPr>
          <p:cNvPicPr>
            <a:picLocks noChangeAspect="1"/>
          </p:cNvPicPr>
          <p:nvPr/>
        </p:nvPicPr>
        <p:blipFill>
          <a:blip r:embed="rId6"/>
          <a:stretch>
            <a:fillRect/>
          </a:stretch>
        </p:blipFill>
        <p:spPr>
          <a:xfrm>
            <a:off x="585200" y="1882532"/>
            <a:ext cx="5437377" cy="1947820"/>
          </a:xfrm>
          <a:prstGeom prst="rect">
            <a:avLst/>
          </a:prstGeom>
        </p:spPr>
      </p:pic>
      <p:pic>
        <p:nvPicPr>
          <p:cNvPr id="12" name="Picture 11">
            <a:extLst>
              <a:ext uri="{FF2B5EF4-FFF2-40B4-BE49-F238E27FC236}">
                <a16:creationId xmlns:a16="http://schemas.microsoft.com/office/drawing/2014/main" id="{CED1E2DB-0C27-2B7D-504C-8458ADCF98F1}"/>
              </a:ext>
            </a:extLst>
          </p:cNvPr>
          <p:cNvPicPr>
            <a:picLocks noChangeAspect="1"/>
          </p:cNvPicPr>
          <p:nvPr/>
        </p:nvPicPr>
        <p:blipFill>
          <a:blip r:embed="rId7"/>
          <a:stretch>
            <a:fillRect/>
          </a:stretch>
        </p:blipFill>
        <p:spPr>
          <a:xfrm>
            <a:off x="7024204" y="1965633"/>
            <a:ext cx="4735178" cy="1580674"/>
          </a:xfrm>
          <a:prstGeom prst="rect">
            <a:avLst/>
          </a:prstGeom>
        </p:spPr>
      </p:pic>
      <p:sp>
        <p:nvSpPr>
          <p:cNvPr id="13" name="TextBox 12">
            <a:extLst>
              <a:ext uri="{FF2B5EF4-FFF2-40B4-BE49-F238E27FC236}">
                <a16:creationId xmlns:a16="http://schemas.microsoft.com/office/drawing/2014/main" id="{095411D9-FDEC-A229-8A53-F7BDE5493267}"/>
              </a:ext>
            </a:extLst>
          </p:cNvPr>
          <p:cNvSpPr txBox="1"/>
          <p:nvPr/>
        </p:nvSpPr>
        <p:spPr>
          <a:xfrm>
            <a:off x="585200" y="4060457"/>
            <a:ext cx="7752555" cy="338554"/>
          </a:xfrm>
          <a:prstGeom prst="rect">
            <a:avLst/>
          </a:prstGeom>
          <a:noFill/>
        </p:spPr>
        <p:txBody>
          <a:bodyPr wrap="square" rtlCol="0">
            <a:spAutoFit/>
          </a:bodyPr>
          <a:lstStyle/>
          <a:p>
            <a:r>
              <a:rPr lang="en-US" sz="1600"/>
              <a:t>and we calculate new weighted average for those missing values, and update our table:</a:t>
            </a:r>
          </a:p>
        </p:txBody>
      </p:sp>
      <p:pic>
        <p:nvPicPr>
          <p:cNvPr id="14" name="Picture 13">
            <a:extLst>
              <a:ext uri="{FF2B5EF4-FFF2-40B4-BE49-F238E27FC236}">
                <a16:creationId xmlns:a16="http://schemas.microsoft.com/office/drawing/2014/main" id="{E3B858CE-FDF2-261B-B51C-104884C8EC58}"/>
              </a:ext>
            </a:extLst>
          </p:cNvPr>
          <p:cNvPicPr>
            <a:picLocks noChangeAspect="1"/>
          </p:cNvPicPr>
          <p:nvPr/>
        </p:nvPicPr>
        <p:blipFill>
          <a:blip r:embed="rId8"/>
          <a:stretch>
            <a:fillRect/>
          </a:stretch>
        </p:blipFill>
        <p:spPr>
          <a:xfrm>
            <a:off x="6396832" y="4450690"/>
            <a:ext cx="4419983" cy="1790855"/>
          </a:xfrm>
          <a:prstGeom prst="rect">
            <a:avLst/>
          </a:prstGeom>
        </p:spPr>
      </p:pic>
      <p:sp>
        <p:nvSpPr>
          <p:cNvPr id="15" name="TextBox 14">
            <a:extLst>
              <a:ext uri="{FF2B5EF4-FFF2-40B4-BE49-F238E27FC236}">
                <a16:creationId xmlns:a16="http://schemas.microsoft.com/office/drawing/2014/main" id="{65818172-5A78-7983-E165-8CC488626608}"/>
              </a:ext>
            </a:extLst>
          </p:cNvPr>
          <p:cNvSpPr txBox="1"/>
          <p:nvPr/>
        </p:nvSpPr>
        <p:spPr>
          <a:xfrm>
            <a:off x="585200" y="6356142"/>
            <a:ext cx="7752555" cy="338554"/>
          </a:xfrm>
          <a:prstGeom prst="rect">
            <a:avLst/>
          </a:prstGeom>
          <a:noFill/>
        </p:spPr>
        <p:txBody>
          <a:bodyPr wrap="square" rtlCol="0">
            <a:spAutoFit/>
          </a:bodyPr>
          <a:lstStyle/>
          <a:p>
            <a:r>
              <a:rPr lang="en-US" sz="1600"/>
              <a:t>and we keep doing this until the values seem to be converging.</a:t>
            </a:r>
          </a:p>
        </p:txBody>
      </p:sp>
    </p:spTree>
    <p:extLst>
      <p:ext uri="{BB962C8B-B14F-4D97-AF65-F5344CB8AC3E}">
        <p14:creationId xmlns:p14="http://schemas.microsoft.com/office/powerpoint/2010/main" val="4550208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226139" y="877909"/>
            <a:ext cx="11145193" cy="830997"/>
          </a:xfrm>
          <a:prstGeom prst="rect">
            <a:avLst/>
          </a:prstGeom>
          <a:noFill/>
        </p:spPr>
        <p:txBody>
          <a:bodyPr wrap="square" rtlCol="0">
            <a:spAutoFit/>
          </a:bodyPr>
          <a:lstStyle/>
          <a:p>
            <a:r>
              <a:rPr lang="en-US" sz="1600"/>
              <a:t>If the number of independent variables going into a prediction increases, the analysis can be increasingly difficult.  So it’s often desired to find a reduced set of variables that account for most of the variation in a data set.  In this case we try to find a new set of orthogonal axes u</a:t>
            </a:r>
            <a:r>
              <a:rPr lang="en-US" sz="1600" baseline="-25000"/>
              <a:t>1,2,3,…,n</a:t>
            </a:r>
            <a:r>
              <a:rPr lang="en-US" sz="1600"/>
              <a:t> along which most, second most, third most, etc., of the variation in the data occurs.  </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3087329" y="103517"/>
            <a:ext cx="5299586" cy="584775"/>
          </a:xfrm>
          <a:prstGeom prst="rect">
            <a:avLst/>
          </a:prstGeom>
          <a:noFill/>
        </p:spPr>
        <p:txBody>
          <a:bodyPr wrap="square" rtlCol="0">
            <a:spAutoFit/>
          </a:bodyPr>
          <a:lstStyle/>
          <a:p>
            <a:r>
              <a:rPr lang="en-US" sz="3200" b="1" u="sng">
                <a:solidFill>
                  <a:srgbClr val="00B050"/>
                </a:solidFill>
              </a:rPr>
              <a:t>Principal Component Analysis</a:t>
            </a:r>
          </a:p>
        </p:txBody>
      </p:sp>
      <p:pic>
        <p:nvPicPr>
          <p:cNvPr id="3" name="Picture 2" descr="Chart&#10;&#10;Description automatically generated">
            <a:extLst>
              <a:ext uri="{FF2B5EF4-FFF2-40B4-BE49-F238E27FC236}">
                <a16:creationId xmlns:a16="http://schemas.microsoft.com/office/drawing/2014/main" id="{BD1C9148-0C31-FF4F-F6B6-9CB5261F0731}"/>
              </a:ext>
            </a:extLst>
          </p:cNvPr>
          <p:cNvPicPr>
            <a:picLocks noChangeAspect="1"/>
          </p:cNvPicPr>
          <p:nvPr/>
        </p:nvPicPr>
        <p:blipFill>
          <a:blip r:embed="rId3"/>
          <a:stretch>
            <a:fillRect/>
          </a:stretch>
        </p:blipFill>
        <p:spPr>
          <a:xfrm>
            <a:off x="7895362" y="1769783"/>
            <a:ext cx="3151242" cy="2562727"/>
          </a:xfrm>
          <a:prstGeom prst="rect">
            <a:avLst/>
          </a:prstGeom>
        </p:spPr>
      </p:pic>
      <p:sp>
        <p:nvSpPr>
          <p:cNvPr id="4" name="TextBox 3">
            <a:extLst>
              <a:ext uri="{FF2B5EF4-FFF2-40B4-BE49-F238E27FC236}">
                <a16:creationId xmlns:a16="http://schemas.microsoft.com/office/drawing/2014/main" id="{A5137EC6-6B9A-599B-07A8-392131478CFD}"/>
              </a:ext>
            </a:extLst>
          </p:cNvPr>
          <p:cNvSpPr txBox="1"/>
          <p:nvPr/>
        </p:nvSpPr>
        <p:spPr>
          <a:xfrm>
            <a:off x="3817264" y="2390335"/>
            <a:ext cx="3824748" cy="1077218"/>
          </a:xfrm>
          <a:prstGeom prst="rect">
            <a:avLst/>
          </a:prstGeom>
          <a:noFill/>
        </p:spPr>
        <p:txBody>
          <a:bodyPr wrap="square" rtlCol="0">
            <a:spAutoFit/>
          </a:bodyPr>
          <a:lstStyle/>
          <a:p>
            <a:r>
              <a:rPr lang="en-US" sz="1600"/>
              <a:t>after centering and scaling the data on the left, can see that the u</a:t>
            </a:r>
            <a:r>
              <a:rPr lang="en-US" sz="1600" baseline="-25000"/>
              <a:t>1</a:t>
            </a:r>
            <a:r>
              <a:rPr lang="en-US" sz="1600"/>
              <a:t> axis accounts for most of the variation in the data, and u</a:t>
            </a:r>
            <a:r>
              <a:rPr lang="en-US" sz="1600" baseline="-25000"/>
              <a:t>2</a:t>
            </a:r>
            <a:r>
              <a:rPr lang="en-US" sz="1600"/>
              <a:t> accounts for the next most.</a:t>
            </a:r>
          </a:p>
        </p:txBody>
      </p:sp>
      <p:graphicFrame>
        <p:nvGraphicFramePr>
          <p:cNvPr id="5" name="Object 4">
            <a:extLst>
              <a:ext uri="{FF2B5EF4-FFF2-40B4-BE49-F238E27FC236}">
                <a16:creationId xmlns:a16="http://schemas.microsoft.com/office/drawing/2014/main" id="{824979DF-1E77-EFBB-4184-BCDF1D08874A}"/>
              </a:ext>
            </a:extLst>
          </p:cNvPr>
          <p:cNvGraphicFramePr>
            <a:graphicFrameLocks noChangeAspect="1"/>
          </p:cNvGraphicFramePr>
          <p:nvPr>
            <p:extLst>
              <p:ext uri="{D42A27DB-BD31-4B8C-83A1-F6EECF244321}">
                <p14:modId xmlns:p14="http://schemas.microsoft.com/office/powerpoint/2010/main" val="3413965374"/>
              </p:ext>
            </p:extLst>
          </p:nvPr>
        </p:nvGraphicFramePr>
        <p:xfrm>
          <a:off x="341232" y="5466288"/>
          <a:ext cx="1637400" cy="660092"/>
        </p:xfrm>
        <a:graphic>
          <a:graphicData uri="http://schemas.openxmlformats.org/presentationml/2006/ole">
            <mc:AlternateContent xmlns:mc="http://schemas.openxmlformats.org/markup-compatibility/2006">
              <mc:Choice xmlns:v="urn:schemas-microsoft-com:vml" Requires="v">
                <p:oleObj name="Equation" r:id="rId4" imgW="1114044" imgH="448482" progId="Equation.DSMT4">
                  <p:embed/>
                </p:oleObj>
              </mc:Choice>
              <mc:Fallback>
                <p:oleObj name="Equation" r:id="rId4" imgW="1114044" imgH="448482" progId="Equation.DSMT4">
                  <p:embed/>
                  <p:pic>
                    <p:nvPicPr>
                      <p:cNvPr id="5" name="Object 4">
                        <a:extLst>
                          <a:ext uri="{FF2B5EF4-FFF2-40B4-BE49-F238E27FC236}">
                            <a16:creationId xmlns:a16="http://schemas.microsoft.com/office/drawing/2014/main" id="{824979DF-1E77-EFBB-4184-BCDF1D08874A}"/>
                          </a:ext>
                        </a:extLst>
                      </p:cNvPr>
                      <p:cNvPicPr/>
                      <p:nvPr/>
                    </p:nvPicPr>
                    <p:blipFill>
                      <a:blip r:embed="rId5"/>
                      <a:stretch>
                        <a:fillRect/>
                      </a:stretch>
                    </p:blipFill>
                    <p:spPr>
                      <a:xfrm>
                        <a:off x="341232" y="5466288"/>
                        <a:ext cx="1637400" cy="660092"/>
                      </a:xfrm>
                      <a:prstGeom prst="rect">
                        <a:avLst/>
                      </a:prstGeom>
                      <a:solidFill>
                        <a:srgbClr val="CCFFCC"/>
                      </a:solidFill>
                    </p:spPr>
                  </p:pic>
                </p:oleObj>
              </mc:Fallback>
            </mc:AlternateContent>
          </a:graphicData>
        </a:graphic>
      </p:graphicFrame>
      <p:sp>
        <p:nvSpPr>
          <p:cNvPr id="8" name="TextBox 7">
            <a:extLst>
              <a:ext uri="{FF2B5EF4-FFF2-40B4-BE49-F238E27FC236}">
                <a16:creationId xmlns:a16="http://schemas.microsoft.com/office/drawing/2014/main" id="{14E228CA-745A-E9FF-2B22-EB38FFB3EE6A}"/>
              </a:ext>
            </a:extLst>
          </p:cNvPr>
          <p:cNvSpPr txBox="1"/>
          <p:nvPr/>
        </p:nvSpPr>
        <p:spPr>
          <a:xfrm>
            <a:off x="198990" y="4259277"/>
            <a:ext cx="3185655" cy="1077218"/>
          </a:xfrm>
          <a:prstGeom prst="rect">
            <a:avLst/>
          </a:prstGeom>
          <a:noFill/>
        </p:spPr>
        <p:txBody>
          <a:bodyPr wrap="square" rtlCol="0">
            <a:spAutoFit/>
          </a:bodyPr>
          <a:lstStyle/>
          <a:p>
            <a:r>
              <a:rPr lang="en-US" sz="1600"/>
              <a:t>the variation along an axis is quantified as the sum of the squared projections of all the data onto that axis direction, </a:t>
            </a:r>
            <a:r>
              <a:rPr lang="en-US" sz="1600" b="1"/>
              <a:t>u</a:t>
            </a:r>
            <a:r>
              <a:rPr lang="en-US" sz="1600"/>
              <a:t>.</a:t>
            </a:r>
          </a:p>
        </p:txBody>
      </p:sp>
      <p:graphicFrame>
        <p:nvGraphicFramePr>
          <p:cNvPr id="9" name="Object 8">
            <a:extLst>
              <a:ext uri="{FF2B5EF4-FFF2-40B4-BE49-F238E27FC236}">
                <a16:creationId xmlns:a16="http://schemas.microsoft.com/office/drawing/2014/main" id="{3A5AAA5E-7A43-38BA-65FC-7198FD00B422}"/>
              </a:ext>
            </a:extLst>
          </p:cNvPr>
          <p:cNvGraphicFramePr>
            <a:graphicFrameLocks noChangeAspect="1"/>
          </p:cNvGraphicFramePr>
          <p:nvPr>
            <p:extLst>
              <p:ext uri="{D42A27DB-BD31-4B8C-83A1-F6EECF244321}">
                <p14:modId xmlns:p14="http://schemas.microsoft.com/office/powerpoint/2010/main" val="3221287100"/>
              </p:ext>
            </p:extLst>
          </p:nvPr>
        </p:nvGraphicFramePr>
        <p:xfrm>
          <a:off x="3514725" y="5094288"/>
          <a:ext cx="5287963" cy="1628775"/>
        </p:xfrm>
        <a:graphic>
          <a:graphicData uri="http://schemas.openxmlformats.org/presentationml/2006/ole">
            <mc:AlternateContent xmlns:mc="http://schemas.openxmlformats.org/markup-compatibility/2006">
              <mc:Choice xmlns:v="urn:schemas-microsoft-com:vml" Requires="v">
                <p:oleObj name="Equation" r:id="rId6" imgW="3797280" imgH="1168200" progId="Equation.DSMT4">
                  <p:embed/>
                </p:oleObj>
              </mc:Choice>
              <mc:Fallback>
                <p:oleObj name="Equation" r:id="rId6" imgW="3797280" imgH="1168200" progId="Equation.DSMT4">
                  <p:embed/>
                  <p:pic>
                    <p:nvPicPr>
                      <p:cNvPr id="9" name="Object 8">
                        <a:extLst>
                          <a:ext uri="{FF2B5EF4-FFF2-40B4-BE49-F238E27FC236}">
                            <a16:creationId xmlns:a16="http://schemas.microsoft.com/office/drawing/2014/main" id="{3A5AAA5E-7A43-38BA-65FC-7198FD00B422}"/>
                          </a:ext>
                        </a:extLst>
                      </p:cNvPr>
                      <p:cNvPicPr/>
                      <p:nvPr/>
                    </p:nvPicPr>
                    <p:blipFill>
                      <a:blip r:embed="rId7"/>
                      <a:stretch>
                        <a:fillRect/>
                      </a:stretch>
                    </p:blipFill>
                    <p:spPr>
                      <a:xfrm>
                        <a:off x="3514725" y="5094288"/>
                        <a:ext cx="5287963" cy="1628775"/>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7C09943B-C874-7D97-1D27-7D3B36B19AE7}"/>
              </a:ext>
            </a:extLst>
          </p:cNvPr>
          <p:cNvSpPr txBox="1"/>
          <p:nvPr/>
        </p:nvSpPr>
        <p:spPr>
          <a:xfrm>
            <a:off x="3465650" y="4211317"/>
            <a:ext cx="5107862" cy="830997"/>
          </a:xfrm>
          <a:prstGeom prst="rect">
            <a:avLst/>
          </a:prstGeom>
          <a:noFill/>
        </p:spPr>
        <p:txBody>
          <a:bodyPr wrap="square" rtlCol="0">
            <a:spAutoFit/>
          </a:bodyPr>
          <a:lstStyle/>
          <a:p>
            <a:r>
              <a:rPr lang="en-US" sz="1600"/>
              <a:t>minimizing SSD</a:t>
            </a:r>
            <a:r>
              <a:rPr lang="en-US" sz="1600" baseline="-25000"/>
              <a:t>u</a:t>
            </a:r>
            <a:r>
              <a:rPr lang="en-US" sz="1600"/>
              <a:t> subject to unit vector normalization, we find the following equation.  X is the matrix of row data, and </a:t>
            </a:r>
            <a:r>
              <a:rPr lang="en-US" sz="1600" b="1"/>
              <a:t>r</a:t>
            </a:r>
            <a:r>
              <a:rPr lang="en-US" sz="1600" b="1" baseline="-25000"/>
              <a:t>i</a:t>
            </a:r>
            <a:r>
              <a:rPr lang="en-US" sz="1600"/>
              <a:t> are the dim m feature vectors.  </a:t>
            </a:r>
          </a:p>
        </p:txBody>
      </p:sp>
      <p:pic>
        <p:nvPicPr>
          <p:cNvPr id="10" name="Picture 9">
            <a:extLst>
              <a:ext uri="{FF2B5EF4-FFF2-40B4-BE49-F238E27FC236}">
                <a16:creationId xmlns:a16="http://schemas.microsoft.com/office/drawing/2014/main" id="{3AD90F87-548C-95F4-EBEF-B3FD08E5F783}"/>
              </a:ext>
            </a:extLst>
          </p:cNvPr>
          <p:cNvPicPr>
            <a:picLocks noChangeAspect="1"/>
          </p:cNvPicPr>
          <p:nvPr/>
        </p:nvPicPr>
        <p:blipFill>
          <a:blip r:embed="rId8"/>
          <a:stretch>
            <a:fillRect/>
          </a:stretch>
        </p:blipFill>
        <p:spPr>
          <a:xfrm>
            <a:off x="437206" y="2003212"/>
            <a:ext cx="2465658" cy="2025060"/>
          </a:xfrm>
          <a:prstGeom prst="rect">
            <a:avLst/>
          </a:prstGeom>
        </p:spPr>
      </p:pic>
    </p:spTree>
    <p:extLst>
      <p:ext uri="{BB962C8B-B14F-4D97-AF65-F5344CB8AC3E}">
        <p14:creationId xmlns:p14="http://schemas.microsoft.com/office/powerpoint/2010/main" val="655811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1A851E-6225-42E9-8E96-A932E790F79E}"/>
              </a:ext>
            </a:extLst>
          </p:cNvPr>
          <p:cNvSpPr txBox="1"/>
          <p:nvPr/>
        </p:nvSpPr>
        <p:spPr>
          <a:xfrm flipH="1">
            <a:off x="314627" y="1144191"/>
            <a:ext cx="11543075" cy="584775"/>
          </a:xfrm>
          <a:prstGeom prst="rect">
            <a:avLst/>
          </a:prstGeom>
          <a:noFill/>
        </p:spPr>
        <p:txBody>
          <a:bodyPr wrap="square" rtlCol="0">
            <a:spAutoFit/>
          </a:bodyPr>
          <a:lstStyle/>
          <a:p>
            <a:r>
              <a:rPr lang="en-US" sz="1600"/>
              <a:t>The eigenvectors are called the principal components.  Or maybe should say the components of the rows along eigenvectors are the principal components.  Whatever.  Anyway, we can calculate the percentage of variation of the data along an eigenvector via:</a:t>
            </a:r>
          </a:p>
        </p:txBody>
      </p:sp>
      <p:sp>
        <p:nvSpPr>
          <p:cNvPr id="7" name="TextBox 6">
            <a:extLst>
              <a:ext uri="{FF2B5EF4-FFF2-40B4-BE49-F238E27FC236}">
                <a16:creationId xmlns:a16="http://schemas.microsoft.com/office/drawing/2014/main" id="{D46BDFF7-D3D0-4338-97E8-D55AF6249FE3}"/>
              </a:ext>
            </a:extLst>
          </p:cNvPr>
          <p:cNvSpPr txBox="1"/>
          <p:nvPr/>
        </p:nvSpPr>
        <p:spPr>
          <a:xfrm flipH="1">
            <a:off x="3087329" y="103517"/>
            <a:ext cx="5299586" cy="584775"/>
          </a:xfrm>
          <a:prstGeom prst="rect">
            <a:avLst/>
          </a:prstGeom>
          <a:noFill/>
        </p:spPr>
        <p:txBody>
          <a:bodyPr wrap="square" rtlCol="0">
            <a:spAutoFit/>
          </a:bodyPr>
          <a:lstStyle/>
          <a:p>
            <a:r>
              <a:rPr lang="en-US" sz="3200" b="1" u="sng">
                <a:solidFill>
                  <a:srgbClr val="00B050"/>
                </a:solidFill>
              </a:rPr>
              <a:t>Principal Component Analysis</a:t>
            </a:r>
          </a:p>
        </p:txBody>
      </p:sp>
      <p:graphicFrame>
        <p:nvGraphicFramePr>
          <p:cNvPr id="13" name="Object 12">
            <a:extLst>
              <a:ext uri="{FF2B5EF4-FFF2-40B4-BE49-F238E27FC236}">
                <a16:creationId xmlns:a16="http://schemas.microsoft.com/office/drawing/2014/main" id="{2EBDE75F-EFDB-FE06-DEA4-0723C50BA710}"/>
              </a:ext>
            </a:extLst>
          </p:cNvPr>
          <p:cNvGraphicFramePr>
            <a:graphicFrameLocks noChangeAspect="1"/>
          </p:cNvGraphicFramePr>
          <p:nvPr>
            <p:extLst>
              <p:ext uri="{D42A27DB-BD31-4B8C-83A1-F6EECF244321}">
                <p14:modId xmlns:p14="http://schemas.microsoft.com/office/powerpoint/2010/main" val="1199296749"/>
              </p:ext>
            </p:extLst>
          </p:nvPr>
        </p:nvGraphicFramePr>
        <p:xfrm>
          <a:off x="385763" y="3300413"/>
          <a:ext cx="3760787" cy="1809750"/>
        </p:xfrm>
        <a:graphic>
          <a:graphicData uri="http://schemas.openxmlformats.org/presentationml/2006/ole">
            <mc:AlternateContent xmlns:mc="http://schemas.openxmlformats.org/markup-compatibility/2006">
              <mc:Choice xmlns:v="urn:schemas-microsoft-com:vml" Requires="v">
                <p:oleObj name="Equation" r:id="rId3" imgW="2425680" imgH="1168200" progId="Equation.DSMT4">
                  <p:embed/>
                </p:oleObj>
              </mc:Choice>
              <mc:Fallback>
                <p:oleObj name="Equation" r:id="rId3" imgW="2425680" imgH="1168200" progId="Equation.DSMT4">
                  <p:embed/>
                  <p:pic>
                    <p:nvPicPr>
                      <p:cNvPr id="0" name=""/>
                      <p:cNvPicPr/>
                      <p:nvPr/>
                    </p:nvPicPr>
                    <p:blipFill>
                      <a:blip r:embed="rId4"/>
                      <a:stretch>
                        <a:fillRect/>
                      </a:stretch>
                    </p:blipFill>
                    <p:spPr>
                      <a:xfrm>
                        <a:off x="385763" y="3300413"/>
                        <a:ext cx="3760787" cy="1809750"/>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755E1D32-A036-1276-EE2B-F85A8493191D}"/>
              </a:ext>
            </a:extLst>
          </p:cNvPr>
          <p:cNvSpPr txBox="1"/>
          <p:nvPr/>
        </p:nvSpPr>
        <p:spPr>
          <a:xfrm flipH="1">
            <a:off x="314628" y="2832504"/>
            <a:ext cx="6862920" cy="338554"/>
          </a:xfrm>
          <a:prstGeom prst="rect">
            <a:avLst/>
          </a:prstGeom>
          <a:noFill/>
        </p:spPr>
        <p:txBody>
          <a:bodyPr wrap="square" rtlCol="0">
            <a:spAutoFit/>
          </a:bodyPr>
          <a:lstStyle/>
          <a:p>
            <a:r>
              <a:rPr lang="en-US" sz="1600"/>
              <a:t>And we can write the data matrix, X, in terms of the new eigenvector basis.  </a:t>
            </a:r>
          </a:p>
        </p:txBody>
      </p:sp>
      <p:graphicFrame>
        <p:nvGraphicFramePr>
          <p:cNvPr id="15" name="Object 14">
            <a:extLst>
              <a:ext uri="{FF2B5EF4-FFF2-40B4-BE49-F238E27FC236}">
                <a16:creationId xmlns:a16="http://schemas.microsoft.com/office/drawing/2014/main" id="{AB6A9EAC-DCF6-21F9-1B88-AC73DAD247A1}"/>
              </a:ext>
            </a:extLst>
          </p:cNvPr>
          <p:cNvGraphicFramePr>
            <a:graphicFrameLocks noChangeAspect="1"/>
          </p:cNvGraphicFramePr>
          <p:nvPr>
            <p:extLst>
              <p:ext uri="{D42A27DB-BD31-4B8C-83A1-F6EECF244321}">
                <p14:modId xmlns:p14="http://schemas.microsoft.com/office/powerpoint/2010/main" val="826266084"/>
              </p:ext>
            </p:extLst>
          </p:nvPr>
        </p:nvGraphicFramePr>
        <p:xfrm>
          <a:off x="5607690" y="3931533"/>
          <a:ext cx="976619" cy="364604"/>
        </p:xfrm>
        <a:graphic>
          <a:graphicData uri="http://schemas.openxmlformats.org/presentationml/2006/ole">
            <mc:AlternateContent xmlns:mc="http://schemas.openxmlformats.org/markup-compatibility/2006">
              <mc:Choice xmlns:v="urn:schemas-microsoft-com:vml" Requires="v">
                <p:oleObj name="Equation" r:id="rId5" imgW="713909" imgH="267142" progId="Equation.DSMT4">
                  <p:embed/>
                </p:oleObj>
              </mc:Choice>
              <mc:Fallback>
                <p:oleObj name="Equation" r:id="rId5" imgW="713909" imgH="267142" progId="Equation.DSMT4">
                  <p:embed/>
                  <p:pic>
                    <p:nvPicPr>
                      <p:cNvPr id="0" name=""/>
                      <p:cNvPicPr/>
                      <p:nvPr/>
                    </p:nvPicPr>
                    <p:blipFill>
                      <a:blip r:embed="rId6"/>
                      <a:stretch>
                        <a:fillRect/>
                      </a:stretch>
                    </p:blipFill>
                    <p:spPr>
                      <a:xfrm>
                        <a:off x="5607690" y="3931533"/>
                        <a:ext cx="976619" cy="364604"/>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FCBE2266-023F-1BD0-A914-DAF865E7377D}"/>
              </a:ext>
            </a:extLst>
          </p:cNvPr>
          <p:cNvSpPr txBox="1"/>
          <p:nvPr/>
        </p:nvSpPr>
        <p:spPr>
          <a:xfrm>
            <a:off x="4545730" y="3931533"/>
            <a:ext cx="976619" cy="338554"/>
          </a:xfrm>
          <a:prstGeom prst="rect">
            <a:avLst/>
          </a:prstGeom>
          <a:noFill/>
        </p:spPr>
        <p:txBody>
          <a:bodyPr wrap="square" rtlCol="0">
            <a:spAutoFit/>
          </a:bodyPr>
          <a:lstStyle/>
          <a:p>
            <a:r>
              <a:rPr lang="en-US" sz="1600"/>
              <a:t>where</a:t>
            </a:r>
          </a:p>
        </p:txBody>
      </p:sp>
      <p:sp>
        <p:nvSpPr>
          <p:cNvPr id="17" name="TextBox 16">
            <a:extLst>
              <a:ext uri="{FF2B5EF4-FFF2-40B4-BE49-F238E27FC236}">
                <a16:creationId xmlns:a16="http://schemas.microsoft.com/office/drawing/2014/main" id="{1C0274E8-C1C5-D34D-2C36-5D57FC149466}"/>
              </a:ext>
            </a:extLst>
          </p:cNvPr>
          <p:cNvSpPr txBox="1"/>
          <p:nvPr/>
        </p:nvSpPr>
        <p:spPr>
          <a:xfrm>
            <a:off x="425256" y="5307301"/>
            <a:ext cx="4625107" cy="1323439"/>
          </a:xfrm>
          <a:prstGeom prst="rect">
            <a:avLst/>
          </a:prstGeom>
          <a:noFill/>
        </p:spPr>
        <p:txBody>
          <a:bodyPr wrap="square" rtlCol="0">
            <a:spAutoFit/>
          </a:bodyPr>
          <a:lstStyle/>
          <a:p>
            <a:r>
              <a:rPr lang="en-US" sz="1600"/>
              <a:t>And if, say, the first two eigenvalues account for most of the variation [amount they account for would be (</a:t>
            </a:r>
            <a:r>
              <a:rPr lang="el-GR" sz="1600">
                <a:latin typeface="Calibri" panose="020F0502020204030204" pitchFamily="34" charset="0"/>
                <a:ea typeface="Calibri" panose="020F0502020204030204" pitchFamily="34" charset="0"/>
                <a:cs typeface="Calibri" panose="020F0502020204030204" pitchFamily="34" charset="0"/>
              </a:rPr>
              <a:t>λ</a:t>
            </a:r>
            <a:r>
              <a:rPr lang="en-US" sz="1600" baseline="-25000">
                <a:latin typeface="Calibri" panose="020F0502020204030204" pitchFamily="34" charset="0"/>
                <a:ea typeface="Calibri" panose="020F0502020204030204" pitchFamily="34" charset="0"/>
                <a:cs typeface="Calibri" panose="020F0502020204030204" pitchFamily="34" charset="0"/>
              </a:rPr>
              <a:t>1</a:t>
            </a:r>
            <a:r>
              <a:rPr lang="en-US" sz="1600">
                <a:latin typeface="Calibri" panose="020F0502020204030204" pitchFamily="34" charset="0"/>
                <a:ea typeface="Calibri" panose="020F0502020204030204" pitchFamily="34" charset="0"/>
                <a:cs typeface="Calibri" panose="020F0502020204030204" pitchFamily="34" charset="0"/>
              </a:rPr>
              <a:t> + </a:t>
            </a:r>
            <a:r>
              <a:rPr lang="el-GR" sz="1600">
                <a:latin typeface="Calibri" panose="020F0502020204030204" pitchFamily="34" charset="0"/>
                <a:ea typeface="Calibri" panose="020F0502020204030204" pitchFamily="34" charset="0"/>
                <a:cs typeface="Calibri" panose="020F0502020204030204" pitchFamily="34" charset="0"/>
              </a:rPr>
              <a:t>λ</a:t>
            </a:r>
            <a:r>
              <a:rPr lang="en-US" sz="1600" baseline="-25000">
                <a:latin typeface="Calibri" panose="020F0502020204030204" pitchFamily="34" charset="0"/>
                <a:ea typeface="Calibri" panose="020F0502020204030204" pitchFamily="34" charset="0"/>
                <a:cs typeface="Calibri" panose="020F0502020204030204" pitchFamily="34" charset="0"/>
              </a:rPr>
              <a:t>2</a:t>
            </a:r>
            <a:r>
              <a:rPr lang="en-US" sz="1600">
                <a:latin typeface="Calibri" panose="020F0502020204030204" pitchFamily="34" charset="0"/>
                <a:ea typeface="Calibri" panose="020F0502020204030204" pitchFamily="34" charset="0"/>
                <a:cs typeface="Calibri" panose="020F0502020204030204" pitchFamily="34" charset="0"/>
              </a:rPr>
              <a:t>)/(</a:t>
            </a:r>
            <a:r>
              <a:rPr lang="el-GR" sz="1600">
                <a:latin typeface="Calibri" panose="020F0502020204030204" pitchFamily="34" charset="0"/>
                <a:ea typeface="Calibri" panose="020F0502020204030204" pitchFamily="34" charset="0"/>
                <a:cs typeface="Calibri" panose="020F0502020204030204" pitchFamily="34" charset="0"/>
              </a:rPr>
              <a:t>λ</a:t>
            </a:r>
            <a:r>
              <a:rPr lang="en-US" sz="1600" baseline="-25000">
                <a:latin typeface="Calibri" panose="020F0502020204030204" pitchFamily="34" charset="0"/>
                <a:ea typeface="Calibri" panose="020F0502020204030204" pitchFamily="34" charset="0"/>
                <a:cs typeface="Calibri" panose="020F0502020204030204" pitchFamily="34" charset="0"/>
              </a:rPr>
              <a:t>1</a:t>
            </a:r>
            <a:r>
              <a:rPr lang="en-US" sz="1600">
                <a:latin typeface="Calibri" panose="020F0502020204030204" pitchFamily="34" charset="0"/>
                <a:ea typeface="Calibri" panose="020F0502020204030204" pitchFamily="34" charset="0"/>
                <a:cs typeface="Calibri" panose="020F0502020204030204" pitchFamily="34" charset="0"/>
              </a:rPr>
              <a:t> + </a:t>
            </a:r>
            <a:r>
              <a:rPr lang="el-GR" sz="1600">
                <a:latin typeface="Calibri" panose="020F0502020204030204" pitchFamily="34" charset="0"/>
                <a:ea typeface="Calibri" panose="020F0502020204030204" pitchFamily="34" charset="0"/>
                <a:cs typeface="Calibri" panose="020F0502020204030204" pitchFamily="34" charset="0"/>
              </a:rPr>
              <a:t>λ</a:t>
            </a:r>
            <a:r>
              <a:rPr lang="en-US" sz="1600" baseline="-25000">
                <a:latin typeface="Calibri" panose="020F0502020204030204" pitchFamily="34" charset="0"/>
                <a:ea typeface="Calibri" panose="020F0502020204030204" pitchFamily="34" charset="0"/>
                <a:cs typeface="Calibri" panose="020F0502020204030204" pitchFamily="34" charset="0"/>
              </a:rPr>
              <a:t>2</a:t>
            </a:r>
            <a:r>
              <a:rPr lang="en-US" sz="1600">
                <a:latin typeface="Calibri" panose="020F0502020204030204" pitchFamily="34" charset="0"/>
                <a:ea typeface="Calibri" panose="020F0502020204030204" pitchFamily="34" charset="0"/>
                <a:cs typeface="Calibri" panose="020F0502020204030204" pitchFamily="34" charset="0"/>
              </a:rPr>
              <a:t> + … + </a:t>
            </a:r>
            <a:r>
              <a:rPr lang="el-GR" sz="1600">
                <a:latin typeface="Calibri" panose="020F0502020204030204" pitchFamily="34" charset="0"/>
                <a:ea typeface="Calibri" panose="020F0502020204030204" pitchFamily="34" charset="0"/>
                <a:cs typeface="Calibri" panose="020F0502020204030204" pitchFamily="34" charset="0"/>
              </a:rPr>
              <a:t>λ</a:t>
            </a:r>
            <a:r>
              <a:rPr lang="en-US" sz="1600" baseline="-25000">
                <a:latin typeface="Calibri" panose="020F0502020204030204" pitchFamily="34" charset="0"/>
                <a:ea typeface="Calibri" panose="020F0502020204030204" pitchFamily="34" charset="0"/>
                <a:cs typeface="Calibri" panose="020F0502020204030204" pitchFamily="34" charset="0"/>
              </a:rPr>
              <a:t>n</a:t>
            </a:r>
            <a:r>
              <a:rPr lang="en-US" sz="1600">
                <a:latin typeface="Calibri" panose="020F0502020204030204" pitchFamily="34" charset="0"/>
                <a:ea typeface="Calibri" panose="020F0502020204030204" pitchFamily="34" charset="0"/>
                <a:cs typeface="Calibri" panose="020F0502020204030204" pitchFamily="34" charset="0"/>
              </a:rPr>
              <a:t>)] </a:t>
            </a:r>
            <a:r>
              <a:rPr lang="en-US" sz="1600"/>
              <a:t>, then we may keep just those two columns in X’, and do a machine learning algorithm on just that.  </a:t>
            </a:r>
          </a:p>
        </p:txBody>
      </p:sp>
      <p:graphicFrame>
        <p:nvGraphicFramePr>
          <p:cNvPr id="18" name="Object 17">
            <a:extLst>
              <a:ext uri="{FF2B5EF4-FFF2-40B4-BE49-F238E27FC236}">
                <a16:creationId xmlns:a16="http://schemas.microsoft.com/office/drawing/2014/main" id="{D569D776-793E-9C8F-33D7-A288AE98FD69}"/>
              </a:ext>
            </a:extLst>
          </p:cNvPr>
          <p:cNvGraphicFramePr>
            <a:graphicFrameLocks noChangeAspect="1"/>
          </p:cNvGraphicFramePr>
          <p:nvPr>
            <p:extLst>
              <p:ext uri="{D42A27DB-BD31-4B8C-83A1-F6EECF244321}">
                <p14:modId xmlns:p14="http://schemas.microsoft.com/office/powerpoint/2010/main" val="113532731"/>
              </p:ext>
            </p:extLst>
          </p:nvPr>
        </p:nvGraphicFramePr>
        <p:xfrm>
          <a:off x="5607690" y="4990760"/>
          <a:ext cx="6159054" cy="1591392"/>
        </p:xfrm>
        <a:graphic>
          <a:graphicData uri="http://schemas.openxmlformats.org/presentationml/2006/ole">
            <mc:AlternateContent xmlns:mc="http://schemas.openxmlformats.org/markup-compatibility/2006">
              <mc:Choice xmlns:v="urn:schemas-microsoft-com:vml" Requires="v">
                <p:oleObj name="Equation" r:id="rId7" imgW="4520880" imgH="1168200" progId="Equation.DSMT4">
                  <p:embed/>
                </p:oleObj>
              </mc:Choice>
              <mc:Fallback>
                <p:oleObj name="Equation" r:id="rId7" imgW="4520880" imgH="1168200" progId="Equation.DSMT4">
                  <p:embed/>
                  <p:pic>
                    <p:nvPicPr>
                      <p:cNvPr id="0" name=""/>
                      <p:cNvPicPr/>
                      <p:nvPr/>
                    </p:nvPicPr>
                    <p:blipFill>
                      <a:blip r:embed="rId8"/>
                      <a:stretch>
                        <a:fillRect/>
                      </a:stretch>
                    </p:blipFill>
                    <p:spPr>
                      <a:xfrm>
                        <a:off x="5607690" y="4990760"/>
                        <a:ext cx="6159054" cy="1591392"/>
                      </a:xfrm>
                      <a:prstGeom prst="rect">
                        <a:avLst/>
                      </a:prstGeom>
                      <a:solidFill>
                        <a:srgbClr val="FFC000">
                          <a:alpha val="55000"/>
                        </a:srgbClr>
                      </a:solidFill>
                    </p:spPr>
                  </p:pic>
                </p:oleObj>
              </mc:Fallback>
            </mc:AlternateContent>
          </a:graphicData>
        </a:graphic>
      </p:graphicFrame>
      <p:graphicFrame>
        <p:nvGraphicFramePr>
          <p:cNvPr id="3" name="Object 2">
            <a:extLst>
              <a:ext uri="{FF2B5EF4-FFF2-40B4-BE49-F238E27FC236}">
                <a16:creationId xmlns:a16="http://schemas.microsoft.com/office/drawing/2014/main" id="{6E05A8A1-D6D4-9AE4-72FE-1909F11D5C2E}"/>
              </a:ext>
            </a:extLst>
          </p:cNvPr>
          <p:cNvGraphicFramePr>
            <a:graphicFrameLocks noChangeAspect="1"/>
          </p:cNvGraphicFramePr>
          <p:nvPr>
            <p:extLst>
              <p:ext uri="{D42A27DB-BD31-4B8C-83A1-F6EECF244321}">
                <p14:modId xmlns:p14="http://schemas.microsoft.com/office/powerpoint/2010/main" val="2595757933"/>
              </p:ext>
            </p:extLst>
          </p:nvPr>
        </p:nvGraphicFramePr>
        <p:xfrm>
          <a:off x="430213" y="1835150"/>
          <a:ext cx="6148387" cy="969963"/>
        </p:xfrm>
        <a:graphic>
          <a:graphicData uri="http://schemas.openxmlformats.org/presentationml/2006/ole">
            <mc:AlternateContent xmlns:mc="http://schemas.openxmlformats.org/markup-compatibility/2006">
              <mc:Choice xmlns:v="urn:schemas-microsoft-com:vml" Requires="v">
                <p:oleObj name="Equation" r:id="rId9" imgW="4190760" imgH="660240" progId="Equation.DSMT4">
                  <p:embed/>
                </p:oleObj>
              </mc:Choice>
              <mc:Fallback>
                <p:oleObj name="Equation" r:id="rId9" imgW="4190760" imgH="660240" progId="Equation.DSMT4">
                  <p:embed/>
                  <p:pic>
                    <p:nvPicPr>
                      <p:cNvPr id="0" name=""/>
                      <p:cNvPicPr/>
                      <p:nvPr/>
                    </p:nvPicPr>
                    <p:blipFill>
                      <a:blip r:embed="rId10"/>
                      <a:stretch>
                        <a:fillRect/>
                      </a:stretch>
                    </p:blipFill>
                    <p:spPr>
                      <a:xfrm>
                        <a:off x="430213" y="1835150"/>
                        <a:ext cx="6148387" cy="969963"/>
                      </a:xfrm>
                      <a:prstGeom prst="rect">
                        <a:avLst/>
                      </a:prstGeom>
                    </p:spPr>
                  </p:pic>
                </p:oleObj>
              </mc:Fallback>
            </mc:AlternateContent>
          </a:graphicData>
        </a:graphic>
      </p:graphicFrame>
    </p:spTree>
    <p:extLst>
      <p:ext uri="{BB962C8B-B14F-4D97-AF65-F5344CB8AC3E}">
        <p14:creationId xmlns:p14="http://schemas.microsoft.com/office/powerpoint/2010/main" val="3965041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2016</TotalTime>
  <Words>1368</Words>
  <Application>Microsoft Office PowerPoint</Application>
  <PresentationFormat>Widescreen</PresentationFormat>
  <Paragraphs>70</Paragraphs>
  <Slides>14</Slides>
  <Notes>7</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14</vt:i4>
      </vt:variant>
    </vt:vector>
  </HeadingPairs>
  <TitlesOfParts>
    <vt:vector size="20" baseType="lpstr">
      <vt:lpstr>Arial</vt:lpstr>
      <vt:lpstr>Calibri</vt:lpstr>
      <vt:lpstr>Calibri Light</vt:lpstr>
      <vt:lpstr>Office Theme</vt:lpstr>
      <vt:lpstr>Equation</vt:lpstr>
      <vt:lpstr>MathType 7.0 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Perceptron</dc:title>
  <dc:creator>Kennard, Shauna</dc:creator>
  <cp:lastModifiedBy>Kennard, Shauna</cp:lastModifiedBy>
  <cp:revision>61</cp:revision>
  <dcterms:created xsi:type="dcterms:W3CDTF">2022-05-14T13:47:15Z</dcterms:created>
  <dcterms:modified xsi:type="dcterms:W3CDTF">2024-01-22T17:39:50Z</dcterms:modified>
</cp:coreProperties>
</file>